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52"/>
  </p:notesMasterIdLst>
  <p:sldIdLst>
    <p:sldId id="256" r:id="rId2"/>
    <p:sldId id="621" r:id="rId3"/>
    <p:sldId id="273" r:id="rId4"/>
    <p:sldId id="380" r:id="rId5"/>
    <p:sldId id="384" r:id="rId6"/>
    <p:sldId id="391" r:id="rId7"/>
    <p:sldId id="392" r:id="rId8"/>
    <p:sldId id="1137" r:id="rId9"/>
    <p:sldId id="622" r:id="rId10"/>
    <p:sldId id="271" r:id="rId11"/>
    <p:sldId id="1125" r:id="rId12"/>
    <p:sldId id="1126" r:id="rId13"/>
    <p:sldId id="1127" r:id="rId14"/>
    <p:sldId id="756" r:id="rId15"/>
    <p:sldId id="770" r:id="rId16"/>
    <p:sldId id="787" r:id="rId17"/>
    <p:sldId id="799" r:id="rId18"/>
    <p:sldId id="813" r:id="rId19"/>
    <p:sldId id="825" r:id="rId20"/>
    <p:sldId id="843" r:id="rId21"/>
    <p:sldId id="746" r:id="rId22"/>
    <p:sldId id="760" r:id="rId23"/>
    <p:sldId id="775" r:id="rId24"/>
    <p:sldId id="1138" r:id="rId25"/>
    <p:sldId id="1146" r:id="rId26"/>
    <p:sldId id="1139" r:id="rId27"/>
    <p:sldId id="1140" r:id="rId28"/>
    <p:sldId id="1141" r:id="rId29"/>
    <p:sldId id="1142" r:id="rId30"/>
    <p:sldId id="1143" r:id="rId31"/>
    <p:sldId id="1147" r:id="rId32"/>
    <p:sldId id="1148" r:id="rId33"/>
    <p:sldId id="1129" r:id="rId34"/>
    <p:sldId id="1149" r:id="rId35"/>
    <p:sldId id="1152" r:id="rId36"/>
    <p:sldId id="1151" r:id="rId37"/>
    <p:sldId id="1156" r:id="rId38"/>
    <p:sldId id="1150" r:id="rId39"/>
    <p:sldId id="1130" r:id="rId40"/>
    <p:sldId id="1131" r:id="rId41"/>
    <p:sldId id="1157" r:id="rId42"/>
    <p:sldId id="1132" r:id="rId43"/>
    <p:sldId id="1158" r:id="rId44"/>
    <p:sldId id="1159" r:id="rId45"/>
    <p:sldId id="1133" r:id="rId46"/>
    <p:sldId id="1160" r:id="rId47"/>
    <p:sldId id="1161" r:id="rId48"/>
    <p:sldId id="1144" r:id="rId49"/>
    <p:sldId id="1162" r:id="rId50"/>
    <p:sldId id="303"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70A6C-EBE6-F24A-9810-3823992DC291}" v="90" dt="2021-10-09T14:12:02.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0"/>
    <p:restoredTop sz="95878" autoAdjust="0"/>
  </p:normalViewPr>
  <p:slideViewPr>
    <p:cSldViewPr snapToGrid="0" snapToObjects="1">
      <p:cViewPr varScale="1">
        <p:scale>
          <a:sx n="113" d="100"/>
          <a:sy n="113" d="100"/>
        </p:scale>
        <p:origin x="15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98A058-72BB-0440-8E32-101704885842}" type="datetimeFigureOut">
              <a:rPr lang="en-US" smtClean="0"/>
              <a:t>10/12/21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DF99B-6873-3149-B4D7-9CAB6599440F}" type="slidenum">
              <a:rPr lang="en-US" smtClean="0"/>
              <a:t>‹#›</a:t>
            </a:fld>
            <a:endParaRPr lang="en-US"/>
          </a:p>
        </p:txBody>
      </p:sp>
    </p:spTree>
    <p:extLst>
      <p:ext uri="{BB962C8B-B14F-4D97-AF65-F5344CB8AC3E}">
        <p14:creationId xmlns:p14="http://schemas.microsoft.com/office/powerpoint/2010/main" val="684474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Attendance and Seating</a:t>
            </a:r>
          </a:p>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a:t>
            </a:fld>
            <a:endParaRPr lang="en-US"/>
          </a:p>
        </p:txBody>
      </p:sp>
    </p:spTree>
    <p:extLst>
      <p:ext uri="{BB962C8B-B14F-4D97-AF65-F5344CB8AC3E}">
        <p14:creationId xmlns:p14="http://schemas.microsoft.com/office/powerpoint/2010/main" val="405995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ECF6FE-69CF-41BD-9EF5-91CC7CB8834C}" type="slidenum">
              <a:rPr lang="en-US"/>
              <a:pPr fontAlgn="base">
                <a:spcBef>
                  <a:spcPct val="0"/>
                </a:spcBef>
                <a:spcAft>
                  <a:spcPct val="0"/>
                </a:spcAft>
                <a:defRPr/>
              </a:pPr>
              <a:t>21</a:t>
            </a:fld>
            <a:endParaRPr lang="en-US" dirty="0"/>
          </a:p>
        </p:txBody>
      </p:sp>
      <p:sp>
        <p:nvSpPr>
          <p:cNvPr id="2048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204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399591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E1A3A4-36B8-409F-AA53-3F4A913CAF57}" type="slidenum">
              <a:rPr lang="en-US"/>
              <a:pPr fontAlgn="base">
                <a:spcBef>
                  <a:spcPct val="0"/>
                </a:spcBef>
                <a:spcAft>
                  <a:spcPct val="0"/>
                </a:spcAft>
                <a:defRPr/>
              </a:pPr>
              <a:t>22</a:t>
            </a:fld>
            <a:endParaRPr lang="en-US" dirty="0"/>
          </a:p>
        </p:txBody>
      </p:sp>
      <p:sp>
        <p:nvSpPr>
          <p:cNvPr id="34818"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253299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012463-18CE-450A-84CC-1B36D01EEEA7}" type="slidenum">
              <a:rPr lang="en-US"/>
              <a:pPr fontAlgn="base">
                <a:spcBef>
                  <a:spcPct val="0"/>
                </a:spcBef>
                <a:spcAft>
                  <a:spcPct val="0"/>
                </a:spcAft>
                <a:defRPr/>
              </a:pPr>
              <a:t>23</a:t>
            </a:fld>
            <a:endParaRPr lang="en-US"/>
          </a:p>
        </p:txBody>
      </p:sp>
      <p:sp>
        <p:nvSpPr>
          <p:cNvPr id="2048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204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543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24</a:t>
            </a:fld>
            <a:endParaRPr lang="en-US"/>
          </a:p>
        </p:txBody>
      </p:sp>
    </p:spTree>
    <p:extLst>
      <p:ext uri="{BB962C8B-B14F-4D97-AF65-F5344CB8AC3E}">
        <p14:creationId xmlns:p14="http://schemas.microsoft.com/office/powerpoint/2010/main" val="341461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25</a:t>
            </a:fld>
            <a:endParaRPr lang="en-US"/>
          </a:p>
        </p:txBody>
      </p:sp>
    </p:spTree>
    <p:extLst>
      <p:ext uri="{BB962C8B-B14F-4D97-AF65-F5344CB8AC3E}">
        <p14:creationId xmlns:p14="http://schemas.microsoft.com/office/powerpoint/2010/main" val="7848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48</a:t>
            </a:fld>
            <a:endParaRPr lang="en-US"/>
          </a:p>
        </p:txBody>
      </p:sp>
    </p:spTree>
    <p:extLst>
      <p:ext uri="{BB962C8B-B14F-4D97-AF65-F5344CB8AC3E}">
        <p14:creationId xmlns:p14="http://schemas.microsoft.com/office/powerpoint/2010/main" val="1905417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49</a:t>
            </a:fld>
            <a:endParaRPr lang="en-US"/>
          </a:p>
        </p:txBody>
      </p:sp>
    </p:spTree>
    <p:extLst>
      <p:ext uri="{BB962C8B-B14F-4D97-AF65-F5344CB8AC3E}">
        <p14:creationId xmlns:p14="http://schemas.microsoft.com/office/powerpoint/2010/main" val="524052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3</a:t>
            </a:fld>
            <a:endParaRPr lang="en-US"/>
          </a:p>
        </p:txBody>
      </p:sp>
    </p:spTree>
    <p:extLst>
      <p:ext uri="{BB962C8B-B14F-4D97-AF65-F5344CB8AC3E}">
        <p14:creationId xmlns:p14="http://schemas.microsoft.com/office/powerpoint/2010/main" val="426020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42CEFE-CBEC-4D8A-A702-6518EFF1C20D}" type="slidenum">
              <a:rPr lang="en-US"/>
              <a:pPr fontAlgn="base">
                <a:spcBef>
                  <a:spcPct val="0"/>
                </a:spcBef>
                <a:spcAft>
                  <a:spcPct val="0"/>
                </a:spcAft>
                <a:defRPr/>
              </a:pPr>
              <a:t>14</a:t>
            </a:fld>
            <a:endParaRPr lang="en-US" dirty="0"/>
          </a:p>
        </p:txBody>
      </p:sp>
      <p:sp>
        <p:nvSpPr>
          <p:cNvPr id="32770"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327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232041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5E3994-587B-4CB1-9189-20427B023A20}" type="slidenum">
              <a:rPr lang="en-US"/>
              <a:pPr fontAlgn="base">
                <a:spcBef>
                  <a:spcPct val="0"/>
                </a:spcBef>
                <a:spcAft>
                  <a:spcPct val="0"/>
                </a:spcAft>
                <a:defRPr/>
              </a:pPr>
              <a:t>15</a:t>
            </a:fld>
            <a:endParaRPr lang="en-US" dirty="0"/>
          </a:p>
        </p:txBody>
      </p:sp>
      <p:sp>
        <p:nvSpPr>
          <p:cNvPr id="5120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512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2564700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A35B0-2878-49F3-88D7-9FE09F935F64}" type="slidenum">
              <a:rPr lang="en-US"/>
              <a:pPr fontAlgn="base">
                <a:spcBef>
                  <a:spcPct val="0"/>
                </a:spcBef>
                <a:spcAft>
                  <a:spcPct val="0"/>
                </a:spcAft>
                <a:defRPr/>
              </a:pPr>
              <a:t>16</a:t>
            </a:fld>
            <a:endParaRPr lang="en-US"/>
          </a:p>
        </p:txBody>
      </p:sp>
      <p:sp>
        <p:nvSpPr>
          <p:cNvPr id="1843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240792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5563F1-CEBF-48C4-AC0A-9703B8D7EBAF}" type="slidenum">
              <a:rPr lang="en-US"/>
              <a:pPr fontAlgn="base">
                <a:spcBef>
                  <a:spcPct val="0"/>
                </a:spcBef>
                <a:spcAft>
                  <a:spcPct val="0"/>
                </a:spcAft>
                <a:defRPr/>
              </a:pPr>
              <a:t>17</a:t>
            </a:fld>
            <a:endParaRPr lang="en-US"/>
          </a:p>
        </p:txBody>
      </p:sp>
      <p:sp>
        <p:nvSpPr>
          <p:cNvPr id="53250"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532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454096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999733-7B0F-4FD6-BF7D-FE1FBB1C105C}" type="slidenum">
              <a:rPr lang="en-US"/>
              <a:pPr fontAlgn="base">
                <a:spcBef>
                  <a:spcPct val="0"/>
                </a:spcBef>
                <a:spcAft>
                  <a:spcPct val="0"/>
                </a:spcAft>
                <a:defRPr/>
              </a:pPr>
              <a:t>18</a:t>
            </a:fld>
            <a:endParaRPr lang="en-US"/>
          </a:p>
        </p:txBody>
      </p:sp>
      <p:sp>
        <p:nvSpPr>
          <p:cNvPr id="7168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716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9248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B3FB10-83BB-4DF6-B4DA-9B0B0E0AF1E7}" type="slidenum">
              <a:rPr lang="en-US"/>
              <a:pPr fontAlgn="base">
                <a:spcBef>
                  <a:spcPct val="0"/>
                </a:spcBef>
                <a:spcAft>
                  <a:spcPct val="0"/>
                </a:spcAft>
                <a:defRPr/>
              </a:pPr>
              <a:t>19</a:t>
            </a:fld>
            <a:endParaRPr lang="en-US"/>
          </a:p>
        </p:txBody>
      </p:sp>
      <p:sp>
        <p:nvSpPr>
          <p:cNvPr id="34818"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8534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72D3C2-3B1E-4710-A435-CD7FB38F5E0E}" type="slidenum">
              <a:rPr lang="en-US"/>
              <a:pPr fontAlgn="base">
                <a:spcBef>
                  <a:spcPct val="0"/>
                </a:spcBef>
                <a:spcAft>
                  <a:spcPct val="0"/>
                </a:spcAft>
                <a:defRPr/>
              </a:pPr>
              <a:t>20</a:t>
            </a:fld>
            <a:endParaRPr lang="en-US"/>
          </a:p>
        </p:txBody>
      </p:sp>
      <p:sp>
        <p:nvSpPr>
          <p:cNvPr id="65538"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655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7186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October 12,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Tuesday, October 12,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October 12,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Tuesday, October 12,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October 12,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October 12,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October 12, 2021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Tuesday, October 12, 2021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October 12, 2021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October 12,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October 12,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October 12, 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orldometers.info/demographics/life-expectancy/#countries-ranked-by-life-expectanc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worldometers.info/world-population/population-by-countr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Analytics FOR BUSINESS Intelligence</a:t>
            </a:r>
          </a:p>
        </p:txBody>
      </p:sp>
      <p:sp>
        <p:nvSpPr>
          <p:cNvPr id="3" name="Subtitle 2"/>
          <p:cNvSpPr>
            <a:spLocks noGrp="1"/>
          </p:cNvSpPr>
          <p:nvPr>
            <p:ph type="subTitle" idx="1"/>
          </p:nvPr>
        </p:nvSpPr>
        <p:spPr/>
        <p:txBody>
          <a:bodyPr/>
          <a:lstStyle/>
          <a:p>
            <a:r>
              <a:rPr lang="en-US" dirty="0"/>
              <a:t>Fall 2021</a:t>
            </a:r>
          </a:p>
          <a:p>
            <a:r>
              <a:rPr lang="en-US" dirty="0"/>
              <a:t>Nuria Diaz-Tena</a:t>
            </a:r>
          </a:p>
        </p:txBody>
      </p:sp>
    </p:spTree>
    <p:extLst>
      <p:ext uri="{BB962C8B-B14F-4D97-AF65-F5344CB8AC3E}">
        <p14:creationId xmlns:p14="http://schemas.microsoft.com/office/powerpoint/2010/main" val="6472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F256C-3800-674B-95C0-2F47D9133638}"/>
              </a:ext>
            </a:extLst>
          </p:cNvPr>
          <p:cNvPicPr>
            <a:picLocks noChangeAspect="1"/>
          </p:cNvPicPr>
          <p:nvPr/>
        </p:nvPicPr>
        <p:blipFill>
          <a:blip r:embed="rId2"/>
          <a:stretch>
            <a:fillRect/>
          </a:stretch>
        </p:blipFill>
        <p:spPr>
          <a:xfrm>
            <a:off x="0" y="343020"/>
            <a:ext cx="9144000" cy="6514980"/>
          </a:xfrm>
          <a:prstGeom prst="rect">
            <a:avLst/>
          </a:prstGeom>
        </p:spPr>
      </p:pic>
      <p:sp>
        <p:nvSpPr>
          <p:cNvPr id="10" name="Rectangle 9">
            <a:extLst>
              <a:ext uri="{FF2B5EF4-FFF2-40B4-BE49-F238E27FC236}">
                <a16:creationId xmlns:a16="http://schemas.microsoft.com/office/drawing/2014/main" id="{D81935B5-30ED-1C48-A0BD-32F056CAD74E}"/>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Rakshit</a:t>
            </a:r>
            <a:r>
              <a:rPr lang="en-US" sz="1600" b="1" dirty="0">
                <a:latin typeface="Calibri" panose="020F0502020204030204" pitchFamily="34" charset="0"/>
                <a:cs typeface="Calibri" panose="020F0502020204030204" pitchFamily="34" charset="0"/>
              </a:rPr>
              <a:t> Manohar  </a:t>
            </a:r>
            <a:r>
              <a:rPr lang="en-US" sz="1600" b="1" dirty="0" err="1">
                <a:latin typeface="Calibri" panose="020F0502020204030204" pitchFamily="34" charset="0"/>
                <a:cs typeface="Calibri" panose="020F0502020204030204" pitchFamily="34" charset="0"/>
              </a:rPr>
              <a:t>Karkera</a:t>
            </a:r>
            <a:endParaRPr 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774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A401E-A19B-BE4E-942D-AF2CBE7590F5}"/>
              </a:ext>
            </a:extLst>
          </p:cNvPr>
          <p:cNvPicPr>
            <a:picLocks noChangeAspect="1"/>
          </p:cNvPicPr>
          <p:nvPr/>
        </p:nvPicPr>
        <p:blipFill>
          <a:blip r:embed="rId2"/>
          <a:stretch>
            <a:fillRect/>
          </a:stretch>
        </p:blipFill>
        <p:spPr>
          <a:xfrm>
            <a:off x="-21224" y="367478"/>
            <a:ext cx="9144000" cy="6490522"/>
          </a:xfrm>
          <a:prstGeom prst="rect">
            <a:avLst/>
          </a:prstGeom>
        </p:spPr>
      </p:pic>
      <p:sp>
        <p:nvSpPr>
          <p:cNvPr id="10" name="Rectangle 9">
            <a:extLst>
              <a:ext uri="{FF2B5EF4-FFF2-40B4-BE49-F238E27FC236}">
                <a16:creationId xmlns:a16="http://schemas.microsoft.com/office/drawing/2014/main" id="{D81935B5-30ED-1C48-A0BD-32F056CAD74E}"/>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Rakshit</a:t>
            </a:r>
            <a:r>
              <a:rPr lang="en-US" sz="1600" b="1" dirty="0">
                <a:latin typeface="Calibri" panose="020F0502020204030204" pitchFamily="34" charset="0"/>
                <a:cs typeface="Calibri" panose="020F0502020204030204" pitchFamily="34" charset="0"/>
              </a:rPr>
              <a:t> Manohar  </a:t>
            </a:r>
            <a:r>
              <a:rPr lang="en-US" sz="1600" b="1" dirty="0" err="1">
                <a:latin typeface="Calibri" panose="020F0502020204030204" pitchFamily="34" charset="0"/>
                <a:cs typeface="Calibri" panose="020F0502020204030204" pitchFamily="34" charset="0"/>
              </a:rPr>
              <a:t>Karkera</a:t>
            </a:r>
            <a:endParaRPr 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602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0D8C4-B9FC-BD49-B7CC-E70A1E49D66E}"/>
              </a:ext>
            </a:extLst>
          </p:cNvPr>
          <p:cNvPicPr>
            <a:picLocks noChangeAspect="1"/>
          </p:cNvPicPr>
          <p:nvPr/>
        </p:nvPicPr>
        <p:blipFill>
          <a:blip r:embed="rId2"/>
          <a:stretch>
            <a:fillRect/>
          </a:stretch>
        </p:blipFill>
        <p:spPr>
          <a:xfrm>
            <a:off x="0" y="396144"/>
            <a:ext cx="9144000" cy="6446711"/>
          </a:xfrm>
          <a:prstGeom prst="rect">
            <a:avLst/>
          </a:prstGeom>
        </p:spPr>
      </p:pic>
      <p:sp>
        <p:nvSpPr>
          <p:cNvPr id="10" name="Rectangle 9">
            <a:extLst>
              <a:ext uri="{FF2B5EF4-FFF2-40B4-BE49-F238E27FC236}">
                <a16:creationId xmlns:a16="http://schemas.microsoft.com/office/drawing/2014/main" id="{D81935B5-30ED-1C48-A0BD-32F056CAD74E}"/>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Rakshit</a:t>
            </a:r>
            <a:r>
              <a:rPr lang="en-US" sz="1600" b="1" dirty="0">
                <a:latin typeface="Calibri" panose="020F0502020204030204" pitchFamily="34" charset="0"/>
                <a:cs typeface="Calibri" panose="020F0502020204030204" pitchFamily="34" charset="0"/>
              </a:rPr>
              <a:t> Manohar  </a:t>
            </a:r>
            <a:r>
              <a:rPr lang="en-US" sz="1600" b="1" dirty="0" err="1">
                <a:latin typeface="Calibri" panose="020F0502020204030204" pitchFamily="34" charset="0"/>
                <a:cs typeface="Calibri" panose="020F0502020204030204" pitchFamily="34" charset="0"/>
              </a:rPr>
              <a:t>Karkera</a:t>
            </a:r>
            <a:endParaRPr 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849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08C06-ECC2-2B47-B871-981C5F83657D}"/>
              </a:ext>
            </a:extLst>
          </p:cNvPr>
          <p:cNvPicPr>
            <a:picLocks noChangeAspect="1"/>
          </p:cNvPicPr>
          <p:nvPr/>
        </p:nvPicPr>
        <p:blipFill>
          <a:blip r:embed="rId2"/>
          <a:stretch>
            <a:fillRect/>
          </a:stretch>
        </p:blipFill>
        <p:spPr>
          <a:xfrm>
            <a:off x="0" y="395303"/>
            <a:ext cx="9144000" cy="6473798"/>
          </a:xfrm>
          <a:prstGeom prst="rect">
            <a:avLst/>
          </a:prstGeom>
        </p:spPr>
      </p:pic>
      <p:sp>
        <p:nvSpPr>
          <p:cNvPr id="10" name="Rectangle 9">
            <a:extLst>
              <a:ext uri="{FF2B5EF4-FFF2-40B4-BE49-F238E27FC236}">
                <a16:creationId xmlns:a16="http://schemas.microsoft.com/office/drawing/2014/main" id="{D81935B5-30ED-1C48-A0BD-32F056CAD74E}"/>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Rakshit</a:t>
            </a:r>
            <a:r>
              <a:rPr lang="en-US" sz="1600" b="1" dirty="0">
                <a:latin typeface="Calibri" panose="020F0502020204030204" pitchFamily="34" charset="0"/>
                <a:cs typeface="Calibri" panose="020F0502020204030204" pitchFamily="34" charset="0"/>
              </a:rPr>
              <a:t> Manohar  </a:t>
            </a:r>
            <a:r>
              <a:rPr lang="en-US" sz="1600" b="1" dirty="0" err="1">
                <a:latin typeface="Calibri" panose="020F0502020204030204" pitchFamily="34" charset="0"/>
                <a:cs typeface="Calibri" panose="020F0502020204030204" pitchFamily="34" charset="0"/>
              </a:rPr>
              <a:t>Karkera</a:t>
            </a:r>
            <a:endParaRPr 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193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0624"/>
            <a:ext cx="8229600" cy="1143000"/>
          </a:xfrm>
        </p:spPr>
        <p:txBody>
          <a:bodyPr/>
          <a:lstStyle/>
          <a:p>
            <a:r>
              <a:rPr lang="en-US" sz="3600" b="1" dirty="0">
                <a:solidFill>
                  <a:schemeClr val="accent1"/>
                </a:solidFill>
              </a:rPr>
              <a:t>How to Sample Badly 6 (answer) </a:t>
            </a:r>
            <a:endParaRPr lang="en-US" sz="3600" dirty="0"/>
          </a:p>
        </p:txBody>
      </p:sp>
      <p:sp>
        <p:nvSpPr>
          <p:cNvPr id="8" name="Rectangle 7" descr="The correct answer is C, they attract those with strong opinions."/>
          <p:cNvSpPr/>
          <p:nvPr/>
        </p:nvSpPr>
        <p:spPr>
          <a:xfrm>
            <a:off x="548640" y="1901952"/>
            <a:ext cx="8229600" cy="3046988"/>
          </a:xfrm>
          <a:prstGeom prst="rect">
            <a:avLst/>
          </a:prstGeom>
        </p:spPr>
        <p:txBody>
          <a:bodyPr>
            <a:spAutoFit/>
          </a:bodyPr>
          <a:lstStyle/>
          <a:p>
            <a:pPr fontAlgn="auto">
              <a:spcBef>
                <a:spcPts val="0"/>
              </a:spcBef>
              <a:spcAft>
                <a:spcPts val="0"/>
              </a:spcAft>
              <a:defRPr/>
            </a:pPr>
            <a:r>
              <a:rPr lang="en-US" sz="2400" dirty="0">
                <a:latin typeface="+mj-lt"/>
              </a:rPr>
              <a:t>Convenience samples invite bias because</a:t>
            </a:r>
          </a:p>
          <a:p>
            <a:pPr fontAlgn="auto">
              <a:spcBef>
                <a:spcPts val="0"/>
              </a:spcBef>
              <a:spcAft>
                <a:spcPts val="0"/>
              </a:spcAft>
              <a:defRPr/>
            </a:pPr>
            <a:endParaRPr lang="en-US" sz="2400" dirty="0">
              <a:latin typeface="+mj-lt"/>
            </a:endParaRP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They are more cost effective.</a:t>
            </a: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They are easier to conduct.</a:t>
            </a: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They attract those with strong opinions.</a:t>
            </a:r>
            <a:r>
              <a:rPr lang="en-US" sz="2400" dirty="0">
                <a:solidFill>
                  <a:schemeClr val="tx2">
                    <a:lumMod val="60000"/>
                    <a:lumOff val="40000"/>
                  </a:schemeClr>
                </a:solidFill>
              </a:rPr>
              <a:t> </a:t>
            </a:r>
            <a:endParaRPr lang="en-US" sz="2400" dirty="0">
              <a:solidFill>
                <a:schemeClr val="tx2">
                  <a:lumMod val="60000"/>
                  <a:lumOff val="40000"/>
                </a:schemeClr>
              </a:solidFill>
              <a:latin typeface="+mj-lt"/>
            </a:endParaRPr>
          </a:p>
          <a:p>
            <a:pPr marL="514350" indent="-514350" fontAlgn="auto">
              <a:spcBef>
                <a:spcPts val="0"/>
              </a:spcBef>
              <a:spcAft>
                <a:spcPts val="0"/>
              </a:spcAft>
              <a:buFontTx/>
              <a:buAutoNum type="alphaUcPeriod"/>
              <a:defRPr/>
            </a:pPr>
            <a:r>
              <a:rPr lang="en-US" sz="2400" b="1" u="sng" dirty="0"/>
              <a:t>The survey participants tend to have similar characteristics that impact the response variable </a:t>
            </a:r>
            <a:r>
              <a:rPr lang="en-US" sz="2400" b="1" u="sng" dirty="0">
                <a:latin typeface="+mj-lt"/>
              </a:rPr>
              <a:t>(correct).</a:t>
            </a:r>
          </a:p>
        </p:txBody>
      </p:sp>
      <p:sp>
        <p:nvSpPr>
          <p:cNvPr id="4" name="Rectangle 3">
            <a:extLst>
              <a:ext uri="{FF2B5EF4-FFF2-40B4-BE49-F238E27FC236}">
                <a16:creationId xmlns:a16="http://schemas.microsoft.com/office/drawing/2014/main" id="{2182B163-C17C-DE41-AAAC-1CAE53191D6B}"/>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22221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0624"/>
            <a:ext cx="8229600" cy="1143000"/>
          </a:xfrm>
        </p:spPr>
        <p:txBody>
          <a:bodyPr/>
          <a:lstStyle/>
          <a:p>
            <a:r>
              <a:rPr lang="en-US" sz="3600" b="1" dirty="0">
                <a:solidFill>
                  <a:schemeClr val="accent1"/>
                </a:solidFill>
              </a:rPr>
              <a:t>Can You Trust a Sample? (answer)</a:t>
            </a:r>
            <a:endParaRPr lang="en-US" sz="3600" dirty="0"/>
          </a:p>
        </p:txBody>
      </p:sp>
      <p:sp>
        <p:nvSpPr>
          <p:cNvPr id="8" name="Rectangle 7" descr="The correct answer is C, Was random sampling used? "/>
          <p:cNvSpPr/>
          <p:nvPr/>
        </p:nvSpPr>
        <p:spPr>
          <a:xfrm>
            <a:off x="548640" y="1901952"/>
            <a:ext cx="8229600" cy="2308324"/>
          </a:xfrm>
          <a:prstGeom prst="rect">
            <a:avLst/>
          </a:prstGeom>
        </p:spPr>
        <p:txBody>
          <a:bodyPr>
            <a:spAutoFit/>
          </a:bodyPr>
          <a:lstStyle/>
          <a:p>
            <a:pPr fontAlgn="auto">
              <a:spcBef>
                <a:spcPts val="0"/>
              </a:spcBef>
              <a:spcAft>
                <a:spcPts val="0"/>
              </a:spcAft>
              <a:defRPr/>
            </a:pPr>
            <a:r>
              <a:rPr lang="en-US" sz="2400" dirty="0">
                <a:latin typeface="+mj-lt"/>
              </a:rPr>
              <a:t>The first question to ask of any sample is</a:t>
            </a:r>
          </a:p>
          <a:p>
            <a:pPr fontAlgn="auto">
              <a:spcBef>
                <a:spcPts val="0"/>
              </a:spcBef>
              <a:spcAft>
                <a:spcPts val="0"/>
              </a:spcAft>
              <a:defRPr/>
            </a:pPr>
            <a:endParaRPr lang="en-US" sz="2400" dirty="0">
              <a:latin typeface="+mj-lt"/>
            </a:endParaRP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Did it cost a lot of money?</a:t>
            </a: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Was a table of random digits used?</a:t>
            </a:r>
          </a:p>
          <a:p>
            <a:pPr marL="514350" indent="-514350" fontAlgn="auto">
              <a:spcBef>
                <a:spcPts val="0"/>
              </a:spcBef>
              <a:spcAft>
                <a:spcPts val="0"/>
              </a:spcAft>
              <a:buFontTx/>
              <a:buAutoNum type="alphaUcPeriod"/>
              <a:defRPr/>
            </a:pPr>
            <a:r>
              <a:rPr lang="en-US" sz="2400" b="1" u="sng" dirty="0">
                <a:latin typeface="+mj-lt"/>
              </a:rPr>
              <a:t>Was random sampling used?</a:t>
            </a:r>
            <a:r>
              <a:rPr lang="en-US" sz="2400" b="1" u="sng" dirty="0"/>
              <a:t> (correct)</a:t>
            </a:r>
            <a:endParaRPr lang="en-US" sz="2400" b="1" u="sng" dirty="0">
              <a:latin typeface="+mj-lt"/>
            </a:endParaRPr>
          </a:p>
          <a:p>
            <a:pPr marL="514350" indent="-514350" fontAlgn="auto">
              <a:spcBef>
                <a:spcPts val="0"/>
              </a:spcBef>
              <a:spcAft>
                <a:spcPts val="0"/>
              </a:spcAft>
              <a:buFontTx/>
              <a:buAutoNum type="alphaUcPeriod"/>
              <a:defRPr/>
            </a:pPr>
            <a:endParaRPr lang="en-US" sz="2400" dirty="0">
              <a:latin typeface="+mj-lt"/>
            </a:endParaRPr>
          </a:p>
        </p:txBody>
      </p:sp>
      <p:sp>
        <p:nvSpPr>
          <p:cNvPr id="4" name="Rectangle 3">
            <a:extLst>
              <a:ext uri="{FF2B5EF4-FFF2-40B4-BE49-F238E27FC236}">
                <a16:creationId xmlns:a16="http://schemas.microsoft.com/office/drawing/2014/main" id="{5FC84254-7CFE-9C46-B8FA-97302D3DE6CE}"/>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423168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accent1"/>
                </a:solidFill>
              </a:rPr>
              <a:t>From Sample to Population 7 (answer)</a:t>
            </a:r>
            <a:endParaRPr lang="en-US" sz="3600" dirty="0"/>
          </a:p>
        </p:txBody>
      </p:sp>
      <p:sp>
        <p:nvSpPr>
          <p:cNvPr id="3" name="Content Placeholder 2"/>
          <p:cNvSpPr>
            <a:spLocks noGrp="1"/>
          </p:cNvSpPr>
          <p:nvPr>
            <p:ph idx="1"/>
          </p:nvPr>
        </p:nvSpPr>
        <p:spPr/>
        <p:txBody>
          <a:bodyPr>
            <a:normAutofit/>
          </a:bodyPr>
          <a:lstStyle/>
          <a:p>
            <a:pPr marL="0" indent="0" fontAlgn="auto">
              <a:spcBef>
                <a:spcPts val="624"/>
              </a:spcBef>
              <a:spcAft>
                <a:spcPts val="0"/>
              </a:spcAft>
              <a:buNone/>
              <a:defRPr/>
            </a:pPr>
            <a:r>
              <a:rPr lang="en-US" sz="2600" dirty="0"/>
              <a:t>Consider all 5000 undergraduate students at a local university to be a population. The average grade point average (GPA) for this population is 3.27. A sample of 100 of these undergraduate students is randomly selected, and the sample GPA is found to be 3.47.</a:t>
            </a:r>
            <a:endParaRPr lang="en-US" sz="2600" b="1" dirty="0"/>
          </a:p>
          <a:p>
            <a:pPr marL="0" indent="0" fontAlgn="auto">
              <a:spcBef>
                <a:spcPts val="624"/>
              </a:spcBef>
              <a:spcAft>
                <a:spcPts val="0"/>
              </a:spcAft>
              <a:buNone/>
              <a:defRPr/>
            </a:pPr>
            <a:r>
              <a:rPr lang="en-US" sz="2600" b="1" dirty="0"/>
              <a:t>Identify the parameter.</a:t>
            </a:r>
          </a:p>
          <a:p>
            <a:pPr marL="457200" indent="-457200" fontAlgn="auto">
              <a:spcBef>
                <a:spcPts val="624"/>
              </a:spcBef>
              <a:spcAft>
                <a:spcPts val="0"/>
              </a:spcAft>
              <a:buFont typeface="+mj-lt"/>
              <a:buAutoNum type="alphaUcPeriod"/>
              <a:defRPr/>
            </a:pPr>
            <a:r>
              <a:rPr lang="en-US" sz="2600" b="1" u="sng" dirty="0"/>
              <a:t>3.27 (correct)</a:t>
            </a:r>
          </a:p>
          <a:p>
            <a:pPr marL="457200" indent="-457200" fontAlgn="auto">
              <a:spcBef>
                <a:spcPts val="624"/>
              </a:spcBef>
              <a:spcAft>
                <a:spcPts val="0"/>
              </a:spcAft>
              <a:buFont typeface="+mj-lt"/>
              <a:buAutoNum type="alphaUcPeriod"/>
              <a:defRPr/>
            </a:pPr>
            <a:r>
              <a:rPr lang="en-US" sz="2600" dirty="0"/>
              <a:t>3.47</a:t>
            </a:r>
          </a:p>
          <a:p>
            <a:pPr marL="457200" indent="-457200" fontAlgn="auto">
              <a:spcBef>
                <a:spcPts val="624"/>
              </a:spcBef>
              <a:spcAft>
                <a:spcPts val="0"/>
              </a:spcAft>
              <a:buFont typeface="+mj-lt"/>
              <a:buAutoNum type="alphaUcPeriod"/>
              <a:defRPr/>
            </a:pPr>
            <a:r>
              <a:rPr lang="en-US" sz="2600" dirty="0"/>
              <a:t>100 undergraduates</a:t>
            </a:r>
          </a:p>
          <a:p>
            <a:pPr marL="457200" indent="-457200" fontAlgn="auto">
              <a:spcBef>
                <a:spcPts val="624"/>
              </a:spcBef>
              <a:spcAft>
                <a:spcPts val="0"/>
              </a:spcAft>
              <a:buFont typeface="+mj-lt"/>
              <a:buAutoNum type="alphaUcPeriod"/>
              <a:defRPr/>
            </a:pPr>
            <a:r>
              <a:rPr lang="en-US" sz="2600" dirty="0"/>
              <a:t>5000 </a:t>
            </a:r>
            <a:r>
              <a:rPr lang="en-US" sz="2600" dirty="0" err="1"/>
              <a:t>undergraduaates</a:t>
            </a:r>
            <a:endParaRPr lang="en-US" sz="2600" dirty="0"/>
          </a:p>
        </p:txBody>
      </p:sp>
      <p:sp>
        <p:nvSpPr>
          <p:cNvPr id="4" name="Rectangle 3">
            <a:extLst>
              <a:ext uri="{FF2B5EF4-FFF2-40B4-BE49-F238E27FC236}">
                <a16:creationId xmlns:a16="http://schemas.microsoft.com/office/drawing/2014/main" id="{B2A32E31-7B0D-F247-AF57-3981107868CD}"/>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76094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b="1" dirty="0">
                <a:solidFill>
                  <a:schemeClr val="accent1"/>
                </a:solidFill>
              </a:rPr>
              <a:t>Sampling Variability 5 (answer)</a:t>
            </a:r>
            <a:endParaRPr lang="en-US" sz="3600" dirty="0"/>
          </a:p>
        </p:txBody>
      </p:sp>
      <p:sp>
        <p:nvSpPr>
          <p:cNvPr id="2" name="Content Placeholder 1"/>
          <p:cNvSpPr>
            <a:spLocks noGrp="1"/>
          </p:cNvSpPr>
          <p:nvPr>
            <p:ph idx="1"/>
          </p:nvPr>
        </p:nvSpPr>
        <p:spPr/>
        <p:txBody>
          <a:bodyPr/>
          <a:lstStyle/>
          <a:p>
            <a:pPr marL="0" indent="0" fontAlgn="auto">
              <a:spcBef>
                <a:spcPts val="624"/>
              </a:spcBef>
              <a:spcAft>
                <a:spcPts val="0"/>
              </a:spcAft>
              <a:buNone/>
              <a:defRPr/>
            </a:pPr>
            <a:r>
              <a:rPr lang="en-US" sz="2600" dirty="0"/>
              <a:t>In order to reduce bias, one should</a:t>
            </a:r>
          </a:p>
          <a:p>
            <a:pPr marL="514350" indent="-514350" fontAlgn="auto">
              <a:spcBef>
                <a:spcPts val="624"/>
              </a:spcBef>
              <a:spcAft>
                <a:spcPts val="0"/>
              </a:spcAft>
              <a:buFontTx/>
              <a:buAutoNum type="alphaUcPeriod"/>
              <a:defRPr/>
            </a:pPr>
            <a:r>
              <a:rPr lang="en-US" sz="2600" dirty="0"/>
              <a:t>take a smaller sample size.</a:t>
            </a:r>
          </a:p>
          <a:p>
            <a:pPr marL="514350" indent="-514350" fontAlgn="auto">
              <a:spcBef>
                <a:spcPts val="624"/>
              </a:spcBef>
              <a:spcAft>
                <a:spcPts val="0"/>
              </a:spcAft>
              <a:buFontTx/>
              <a:buAutoNum type="alphaUcPeriod"/>
              <a:defRPr/>
            </a:pPr>
            <a:r>
              <a:rPr lang="en-US" sz="2600" dirty="0"/>
              <a:t>take a larger sample size.</a:t>
            </a:r>
          </a:p>
          <a:p>
            <a:pPr marL="514350" indent="-514350" fontAlgn="auto">
              <a:spcBef>
                <a:spcPts val="624"/>
              </a:spcBef>
              <a:spcAft>
                <a:spcPts val="0"/>
              </a:spcAft>
              <a:buFontTx/>
              <a:buAutoNum type="alphaUcPeriod"/>
              <a:defRPr/>
            </a:pPr>
            <a:r>
              <a:rPr lang="en-US" sz="2600" b="1" u="sng" dirty="0"/>
              <a:t>be sure to use the best random sampling scheme.</a:t>
            </a:r>
            <a:r>
              <a:rPr lang="en-US" sz="2600" u="sng" dirty="0"/>
              <a:t> </a:t>
            </a:r>
            <a:r>
              <a:rPr lang="en-US" sz="2600" b="1" u="sng" dirty="0"/>
              <a:t>(correct)</a:t>
            </a:r>
            <a:endParaRPr lang="en-US" sz="2600" u="sng" dirty="0"/>
          </a:p>
        </p:txBody>
      </p:sp>
      <p:sp>
        <p:nvSpPr>
          <p:cNvPr id="4" name="Rectangle 3">
            <a:extLst>
              <a:ext uri="{FF2B5EF4-FFF2-40B4-BE49-F238E27FC236}">
                <a16:creationId xmlns:a16="http://schemas.microsoft.com/office/drawing/2014/main" id="{D908933E-C713-5941-8EB3-57D78DBFDA16}"/>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58624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solidFill>
                  <a:schemeClr val="accent1"/>
                </a:solidFill>
              </a:rPr>
              <a:t>Sampling from Large Populations (answer)</a:t>
            </a:r>
            <a:endParaRPr lang="en-US" sz="3600" dirty="0"/>
          </a:p>
        </p:txBody>
      </p:sp>
      <p:sp>
        <p:nvSpPr>
          <p:cNvPr id="3" name="Content Placeholder 2"/>
          <p:cNvSpPr>
            <a:spLocks noGrp="1"/>
          </p:cNvSpPr>
          <p:nvPr>
            <p:ph idx="1"/>
          </p:nvPr>
        </p:nvSpPr>
        <p:spPr/>
        <p:txBody>
          <a:bodyPr>
            <a:normAutofit/>
          </a:bodyPr>
          <a:lstStyle/>
          <a:p>
            <a:pPr marL="0" indent="0">
              <a:spcBef>
                <a:spcPts val="624"/>
              </a:spcBef>
              <a:buNone/>
            </a:pPr>
            <a:r>
              <a:rPr lang="en-US" sz="2400" dirty="0"/>
              <a:t>A simple random sample of size </a:t>
            </a:r>
            <a:r>
              <a:rPr lang="en-US" sz="2400" i="1" dirty="0"/>
              <a:t>n</a:t>
            </a:r>
            <a:r>
              <a:rPr lang="en-US" sz="2400" dirty="0"/>
              <a:t> = 150 was taken from a  population of size 250,000. Another simple random sample of size </a:t>
            </a:r>
            <a:r>
              <a:rPr lang="en-US" sz="2400" i="1" dirty="0"/>
              <a:t>n</a:t>
            </a:r>
            <a:r>
              <a:rPr lang="en-US" sz="2400" dirty="0"/>
              <a:t> = 150 was taken from a population of size of 100,000.</a:t>
            </a:r>
          </a:p>
          <a:p>
            <a:pPr marL="0" indent="0">
              <a:spcBef>
                <a:spcPts val="624"/>
              </a:spcBef>
              <a:buNone/>
            </a:pPr>
            <a:r>
              <a:rPr lang="en-US" sz="2400" b="1" dirty="0"/>
              <a:t>Which sample will yield a statistic with less variability?</a:t>
            </a:r>
          </a:p>
          <a:p>
            <a:pPr marL="457200" indent="-457200">
              <a:spcBef>
                <a:spcPts val="624"/>
              </a:spcBef>
              <a:buFont typeface="+mj-lt"/>
              <a:buAutoNum type="alphaUcPeriod"/>
            </a:pPr>
            <a:r>
              <a:rPr lang="en-US" sz="2400" dirty="0"/>
              <a:t>The first SRS will have less variability since the population is larger.</a:t>
            </a:r>
          </a:p>
          <a:p>
            <a:pPr marL="457200" indent="-457200">
              <a:spcBef>
                <a:spcPts val="624"/>
              </a:spcBef>
              <a:buFont typeface="+mj-lt"/>
              <a:buAutoNum type="alphaUcPeriod"/>
            </a:pPr>
            <a:r>
              <a:rPr lang="en-US" sz="2400" dirty="0"/>
              <a:t>The second SRS will have less variability since the population size is smaller.</a:t>
            </a:r>
          </a:p>
          <a:p>
            <a:pPr marL="457200" indent="-457200">
              <a:spcBef>
                <a:spcPts val="624"/>
              </a:spcBef>
              <a:buFont typeface="+mj-lt"/>
              <a:buAutoNum type="alphaUcPeriod"/>
            </a:pPr>
            <a:r>
              <a:rPr lang="en-US" sz="2400" b="1" u="sng" dirty="0"/>
              <a:t> The variability will be similar since the sample sizes are the same. (correct)</a:t>
            </a:r>
          </a:p>
        </p:txBody>
      </p:sp>
      <p:sp>
        <p:nvSpPr>
          <p:cNvPr id="4" name="Rectangle 3">
            <a:extLst>
              <a:ext uri="{FF2B5EF4-FFF2-40B4-BE49-F238E27FC236}">
                <a16:creationId xmlns:a16="http://schemas.microsoft.com/office/drawing/2014/main" id="{BD8BDA4A-85FE-6D48-8BED-9ACDFF0E1198}"/>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1201581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err="1">
                <a:solidFill>
                  <a:schemeClr val="accent1"/>
                </a:solidFill>
              </a:rPr>
              <a:t>Nonsampling</a:t>
            </a:r>
            <a:r>
              <a:rPr lang="en-US" sz="3600" b="1" dirty="0">
                <a:solidFill>
                  <a:schemeClr val="accent1"/>
                </a:solidFill>
              </a:rPr>
              <a:t> Errors 2 (answer)</a:t>
            </a:r>
            <a:endParaRPr lang="en-US" sz="3600" dirty="0"/>
          </a:p>
        </p:txBody>
      </p:sp>
      <p:sp>
        <p:nvSpPr>
          <p:cNvPr id="3" name="Content Placeholder 2"/>
          <p:cNvSpPr>
            <a:spLocks noGrp="1"/>
          </p:cNvSpPr>
          <p:nvPr>
            <p:ph idx="1"/>
          </p:nvPr>
        </p:nvSpPr>
        <p:spPr/>
        <p:txBody>
          <a:bodyPr>
            <a:normAutofit/>
          </a:bodyPr>
          <a:lstStyle/>
          <a:p>
            <a:pPr marL="0" indent="0">
              <a:buNone/>
            </a:pPr>
            <a:r>
              <a:rPr lang="en-US" sz="2600" dirty="0"/>
              <a:t>It is widely known that respondents to surveys will not be honest when asked “sensitive questions”—that is, questions they may be embarrassed to answer truthfully.</a:t>
            </a:r>
          </a:p>
          <a:p>
            <a:pPr marL="0" indent="0">
              <a:buNone/>
            </a:pPr>
            <a:r>
              <a:rPr lang="en-US" sz="2600" b="1" dirty="0"/>
              <a:t>Surveys containing sensitive questions suffer from</a:t>
            </a:r>
          </a:p>
          <a:p>
            <a:pPr marL="514350" indent="-514350">
              <a:buFont typeface="+mj-lt"/>
              <a:buAutoNum type="alphaUcPeriod"/>
            </a:pPr>
            <a:r>
              <a:rPr lang="en-US" sz="2600" b="1" u="sng" dirty="0"/>
              <a:t>response error (correct)</a:t>
            </a:r>
          </a:p>
          <a:p>
            <a:pPr marL="514350" indent="-514350">
              <a:buFont typeface="+mj-lt"/>
              <a:buAutoNum type="alphaUcPeriod"/>
            </a:pPr>
            <a:r>
              <a:rPr lang="en-US" sz="2600" dirty="0"/>
              <a:t>nonresponse error.</a:t>
            </a:r>
          </a:p>
          <a:p>
            <a:pPr marL="514350" indent="-514350">
              <a:buFont typeface="+mj-lt"/>
              <a:buAutoNum type="alphaUcPeriod"/>
            </a:pPr>
            <a:r>
              <a:rPr lang="en-US" sz="2600" dirty="0"/>
              <a:t>processing error.</a:t>
            </a:r>
          </a:p>
          <a:p>
            <a:pPr marL="514350" indent="-514350">
              <a:buFont typeface="+mj-lt"/>
              <a:buAutoNum type="alphaUcPeriod"/>
            </a:pPr>
            <a:r>
              <a:rPr lang="en-US" sz="2600" dirty="0" err="1"/>
              <a:t>undercoverage</a:t>
            </a:r>
            <a:r>
              <a:rPr lang="en-US" sz="2600" dirty="0"/>
              <a:t>.</a:t>
            </a:r>
          </a:p>
        </p:txBody>
      </p:sp>
      <p:sp>
        <p:nvSpPr>
          <p:cNvPr id="4" name="Rectangle 3">
            <a:extLst>
              <a:ext uri="{FF2B5EF4-FFF2-40B4-BE49-F238E27FC236}">
                <a16:creationId xmlns:a16="http://schemas.microsoft.com/office/drawing/2014/main" id="{BC435E87-C03F-984D-BC45-73CA0C731460}"/>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1638695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5116B90-4412-4D8C-8759-3CBE494F6AE8}"/>
              </a:ext>
            </a:extLst>
          </p:cNvPr>
          <p:cNvSpPr>
            <a:spLocks noGrp="1"/>
          </p:cNvSpPr>
          <p:nvPr>
            <p:ph type="title"/>
          </p:nvPr>
        </p:nvSpPr>
        <p:spPr>
          <a:xfrm>
            <a:off x="800100" y="390479"/>
            <a:ext cx="7543800" cy="694192"/>
          </a:xfrm>
        </p:spPr>
        <p:txBody>
          <a:bodyPr>
            <a:normAutofit fontScale="90000"/>
          </a:bodyPr>
          <a:lstStyle/>
          <a:p>
            <a:r>
              <a:rPr lang="en-US" dirty="0"/>
              <a:t>Course Planning</a:t>
            </a:r>
          </a:p>
        </p:txBody>
      </p:sp>
      <p:graphicFrame>
        <p:nvGraphicFramePr>
          <p:cNvPr id="5" name="Content Placeholder 4">
            <a:extLst>
              <a:ext uri="{FF2B5EF4-FFF2-40B4-BE49-F238E27FC236}">
                <a16:creationId xmlns:a16="http://schemas.microsoft.com/office/drawing/2014/main" id="{57593E65-234B-464D-8CDE-9702ECCF7BA8}"/>
              </a:ext>
            </a:extLst>
          </p:cNvPr>
          <p:cNvGraphicFramePr>
            <a:graphicFrameLocks noGrp="1"/>
          </p:cNvGraphicFramePr>
          <p:nvPr>
            <p:ph idx="1"/>
            <p:extLst>
              <p:ext uri="{D42A27DB-BD31-4B8C-83A1-F6EECF244321}">
                <p14:modId xmlns:p14="http://schemas.microsoft.com/office/powerpoint/2010/main" val="2615912380"/>
              </p:ext>
            </p:extLst>
          </p:nvPr>
        </p:nvGraphicFramePr>
        <p:xfrm>
          <a:off x="561638" y="1084671"/>
          <a:ext cx="7974252" cy="5438440"/>
        </p:xfrm>
        <a:graphic>
          <a:graphicData uri="http://schemas.openxmlformats.org/drawingml/2006/table">
            <a:tbl>
              <a:tblPr firstRow="1" firstCol="1" bandRow="1">
                <a:tableStyleId>{5C22544A-7EE6-4342-B048-85BDC9FD1C3A}</a:tableStyleId>
              </a:tblPr>
              <a:tblGrid>
                <a:gridCol w="555962">
                  <a:extLst>
                    <a:ext uri="{9D8B030D-6E8A-4147-A177-3AD203B41FA5}">
                      <a16:colId xmlns:a16="http://schemas.microsoft.com/office/drawing/2014/main" val="1891450742"/>
                    </a:ext>
                  </a:extLst>
                </a:gridCol>
                <a:gridCol w="1172592">
                  <a:extLst>
                    <a:ext uri="{9D8B030D-6E8A-4147-A177-3AD203B41FA5}">
                      <a16:colId xmlns:a16="http://schemas.microsoft.com/office/drawing/2014/main" val="38775591"/>
                    </a:ext>
                  </a:extLst>
                </a:gridCol>
                <a:gridCol w="4268655">
                  <a:extLst>
                    <a:ext uri="{9D8B030D-6E8A-4147-A177-3AD203B41FA5}">
                      <a16:colId xmlns:a16="http://schemas.microsoft.com/office/drawing/2014/main" val="518451049"/>
                    </a:ext>
                  </a:extLst>
                </a:gridCol>
                <a:gridCol w="1328612">
                  <a:extLst>
                    <a:ext uri="{9D8B030D-6E8A-4147-A177-3AD203B41FA5}">
                      <a16:colId xmlns:a16="http://schemas.microsoft.com/office/drawing/2014/main" val="3094159817"/>
                    </a:ext>
                  </a:extLst>
                </a:gridCol>
                <a:gridCol w="648431">
                  <a:extLst>
                    <a:ext uri="{9D8B030D-6E8A-4147-A177-3AD203B41FA5}">
                      <a16:colId xmlns:a16="http://schemas.microsoft.com/office/drawing/2014/main" val="2956933963"/>
                    </a:ext>
                  </a:extLst>
                </a:gridCol>
              </a:tblGrid>
              <a:tr h="279927">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Date</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Topic </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Assignments</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err="1">
                          <a:effectLst/>
                          <a:latin typeface="+mj-lt"/>
                        </a:rPr>
                        <a:t>Wg</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745906405"/>
                  </a:ext>
                </a:extLst>
              </a:tr>
              <a:tr h="471123">
                <a:tc>
                  <a:txBody>
                    <a:bodyPr/>
                    <a:lstStyle/>
                    <a:p>
                      <a:pPr marL="0" marR="0" algn="r">
                        <a:lnSpc>
                          <a:spcPct val="115000"/>
                        </a:lnSpc>
                        <a:spcBef>
                          <a:spcPts val="0"/>
                        </a:spcBef>
                        <a:spcAft>
                          <a:spcPts val="0"/>
                        </a:spcAft>
                      </a:pPr>
                      <a:r>
                        <a:rPr lang="en-US" sz="1400" dirty="0">
                          <a:effectLst/>
                          <a:latin typeface="+mn-lt"/>
                        </a:rPr>
                        <a:t>1</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0" dirty="0">
                          <a:effectLst/>
                          <a:latin typeface="+mn-lt"/>
                        </a:rPr>
                        <a:t>Introduction, Visualizations  &amp; Exploratory Data Analysis - Chapter</a:t>
                      </a:r>
                      <a:r>
                        <a:rPr lang="en-US" sz="1400" b="0" baseline="0" dirty="0">
                          <a:effectLst/>
                          <a:latin typeface="+mn-lt"/>
                        </a:rPr>
                        <a:t> 1</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61628" marR="61628" marT="0" marB="0" anchor="b"/>
                </a:tc>
                <a:tc>
                  <a:txBody>
                    <a:bodyPr/>
                    <a:lstStyle/>
                    <a:p>
                      <a:pPr marL="0" marR="0" algn="ctr">
                        <a:lnSpc>
                          <a:spcPct val="115000"/>
                        </a:lnSpc>
                        <a:spcBef>
                          <a:spcPts val="0"/>
                        </a:spcBef>
                        <a:spcAft>
                          <a:spcPts val="0"/>
                        </a:spcAft>
                      </a:pPr>
                      <a:r>
                        <a:rPr lang="en-US" sz="1400" dirty="0">
                          <a:effectLst/>
                          <a:latin typeface="+mn-lt"/>
                        </a:rPr>
                        <a:t> </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334705323"/>
                  </a:ext>
                </a:extLst>
              </a:tr>
              <a:tr h="279927">
                <a:tc>
                  <a:txBody>
                    <a:bodyPr/>
                    <a:lstStyle/>
                    <a:p>
                      <a:pPr marL="0" marR="0" algn="r">
                        <a:lnSpc>
                          <a:spcPct val="115000"/>
                        </a:lnSpc>
                        <a:spcBef>
                          <a:spcPts val="0"/>
                        </a:spcBef>
                        <a:spcAft>
                          <a:spcPts val="0"/>
                        </a:spcAft>
                      </a:pPr>
                      <a:r>
                        <a:rPr lang="en-US" sz="1400" dirty="0">
                          <a:effectLst/>
                          <a:latin typeface="+mn-lt"/>
                        </a:rPr>
                        <a:t>2</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9/15/21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1" kern="1200" dirty="0">
                          <a:solidFill>
                            <a:srgbClr val="000000"/>
                          </a:solidFill>
                          <a:effectLst/>
                          <a:latin typeface="+mn-lt"/>
                          <a:ea typeface="Times New Roman" panose="02020603050405020304" pitchFamily="18" charset="0"/>
                          <a:cs typeface="Calibri" panose="020F0502020204030204" pitchFamily="34" charset="0"/>
                        </a:rPr>
                        <a:t>Int</a:t>
                      </a:r>
                      <a:r>
                        <a:rPr lang="en-US" sz="1400" b="0" kern="1200" dirty="0">
                          <a:solidFill>
                            <a:srgbClr val="000000"/>
                          </a:solidFill>
                          <a:effectLst/>
                          <a:latin typeface="+mn-lt"/>
                          <a:ea typeface="Times New Roman" panose="02020603050405020304" pitchFamily="18" charset="0"/>
                          <a:cs typeface="Calibri" panose="020F0502020204030204" pitchFamily="34" charset="0"/>
                        </a:rPr>
                        <a:t>roduction to  R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935628294"/>
                  </a:ext>
                </a:extLst>
              </a:tr>
              <a:tr h="279927">
                <a:tc>
                  <a:txBody>
                    <a:bodyPr/>
                    <a:lstStyle/>
                    <a:p>
                      <a:pPr marL="0" marR="0" algn="r">
                        <a:lnSpc>
                          <a:spcPct val="115000"/>
                        </a:lnSpc>
                        <a:spcBef>
                          <a:spcPts val="0"/>
                        </a:spcBef>
                        <a:spcAft>
                          <a:spcPts val="0"/>
                        </a:spcAft>
                      </a:pPr>
                      <a:r>
                        <a:rPr lang="en-US" sz="1400" b="0" dirty="0">
                          <a:effectLst/>
                          <a:latin typeface="+mn-lt"/>
                        </a:rPr>
                        <a:t>3</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9/22/21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b="0" kern="1200" dirty="0">
                          <a:solidFill>
                            <a:srgbClr val="000000"/>
                          </a:solidFill>
                          <a:effectLst/>
                          <a:latin typeface="+mn-lt"/>
                          <a:ea typeface="Times New Roman" panose="02020603050405020304" pitchFamily="18" charset="0"/>
                          <a:cs typeface="Calibri" panose="020F0502020204030204" pitchFamily="34" charset="0"/>
                        </a:rPr>
                        <a:t>Statistical Experiments</a:t>
                      </a:r>
                      <a:r>
                        <a:rPr lang="en-US" sz="1400" b="0" kern="1200" baseline="0" dirty="0">
                          <a:solidFill>
                            <a:schemeClr val="dk1"/>
                          </a:solidFill>
                          <a:effectLst/>
                          <a:latin typeface="+mn-lt"/>
                          <a:ea typeface="Calibri" panose="020F0502020204030204" pitchFamily="34" charset="0"/>
                          <a:cs typeface="Times New Roman" panose="02020603050405020304" pitchFamily="18" charset="0"/>
                        </a:rPr>
                        <a:t>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b="0" dirty="0">
                          <a:solidFill>
                            <a:schemeClr val="tx1"/>
                          </a:solidFill>
                          <a:effectLst/>
                          <a:latin typeface="+mn-lt"/>
                          <a:cs typeface="Times New Roman" panose="02020603050405020304" pitchFamily="18" charset="0"/>
                        </a:rPr>
                        <a:t>Homework #1</a:t>
                      </a:r>
                    </a:p>
                  </a:txBody>
                  <a:tcPr marL="51435" marR="51435" marT="0" marB="0" anchor="b"/>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4199240085"/>
                  </a:ext>
                </a:extLst>
              </a:tr>
              <a:tr h="279927">
                <a:tc>
                  <a:txBody>
                    <a:bodyPr/>
                    <a:lstStyle/>
                    <a:p>
                      <a:pPr marL="0" marR="0" algn="r">
                        <a:lnSpc>
                          <a:spcPct val="115000"/>
                        </a:lnSpc>
                        <a:spcBef>
                          <a:spcPts val="0"/>
                        </a:spcBef>
                        <a:spcAft>
                          <a:spcPts val="0"/>
                        </a:spcAft>
                      </a:pPr>
                      <a:r>
                        <a:rPr lang="en-US" sz="1400" dirty="0">
                          <a:effectLst/>
                          <a:latin typeface="+mn-lt"/>
                        </a:rPr>
                        <a:t>4</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9/29/21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0" kern="1200" dirty="0">
                          <a:solidFill>
                            <a:srgbClr val="000000"/>
                          </a:solidFill>
                          <a:effectLst/>
                          <a:latin typeface="+mn-lt"/>
                          <a:ea typeface="Times New Roman" panose="02020603050405020304" pitchFamily="18" charset="0"/>
                          <a:cs typeface="Calibri" panose="020F0502020204030204" pitchFamily="34" charset="0"/>
                        </a:rPr>
                        <a:t>Regression </a:t>
                      </a:r>
                      <a:r>
                        <a:rPr lang="mr-IN" sz="1400" b="0" kern="1200" dirty="0">
                          <a:solidFill>
                            <a:srgbClr val="000000"/>
                          </a:solidFill>
                          <a:effectLst/>
                          <a:latin typeface="+mn-lt"/>
                          <a:ea typeface="Times New Roman" panose="02020603050405020304" pitchFamily="18" charset="0"/>
                          <a:cs typeface="Calibri" panose="020F0502020204030204" pitchFamily="34" charset="0"/>
                        </a:rPr>
                        <a:t>–</a:t>
                      </a:r>
                      <a:r>
                        <a:rPr lang="en-US" sz="1400" b="0" kern="1200" dirty="0">
                          <a:solidFill>
                            <a:srgbClr val="000000"/>
                          </a:solidFill>
                          <a:effectLst/>
                          <a:latin typeface="+mn-lt"/>
                          <a:ea typeface="Times New Roman" panose="02020603050405020304" pitchFamily="18" charset="0"/>
                          <a:cs typeface="Calibri" panose="020F0502020204030204" pitchFamily="34" charset="0"/>
                        </a:rPr>
                        <a:t> Chapter 2 and 3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b="0" dirty="0">
                          <a:solidFill>
                            <a:schemeClr val="tx2"/>
                          </a:solidFill>
                          <a:effectLst/>
                          <a:latin typeface="+mn-lt"/>
                          <a:cs typeface="Times New Roman" panose="02020603050405020304" pitchFamily="18" charset="0"/>
                        </a:rPr>
                        <a:t>Homework #2</a:t>
                      </a:r>
                    </a:p>
                  </a:txBody>
                  <a:tcPr marL="51435" marR="51435" marT="0" marB="0" anchor="b"/>
                </a:tc>
                <a:tc>
                  <a:txBody>
                    <a:bodyPr/>
                    <a:lstStyle/>
                    <a:p>
                      <a:pPr marL="0" marR="0" algn="ctr">
                        <a:lnSpc>
                          <a:spcPct val="115000"/>
                        </a:lnSpc>
                        <a:spcBef>
                          <a:spcPts val="0"/>
                        </a:spcBef>
                        <a:spcAft>
                          <a:spcPts val="0"/>
                        </a:spcAft>
                      </a:pPr>
                      <a:r>
                        <a:rPr lang="en-US" sz="1400" b="0" dirty="0">
                          <a:solidFill>
                            <a:schemeClr val="tx2"/>
                          </a:solidFill>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899884739"/>
                  </a:ext>
                </a:extLst>
              </a:tr>
              <a:tr h="279927">
                <a:tc>
                  <a:txBody>
                    <a:bodyPr/>
                    <a:lstStyle/>
                    <a:p>
                      <a:pPr marL="0" marR="0" algn="r">
                        <a:lnSpc>
                          <a:spcPct val="115000"/>
                        </a:lnSpc>
                        <a:spcBef>
                          <a:spcPts val="0"/>
                        </a:spcBef>
                        <a:spcAft>
                          <a:spcPts val="0"/>
                        </a:spcAft>
                      </a:pPr>
                      <a:r>
                        <a:rPr lang="en-US" sz="1400" dirty="0">
                          <a:effectLst/>
                          <a:latin typeface="+mn-lt"/>
                        </a:rPr>
                        <a:t>5</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10/06/21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0" dirty="0">
                          <a:solidFill>
                            <a:srgbClr val="000000"/>
                          </a:solidFill>
                          <a:effectLst/>
                          <a:latin typeface="+mn-lt"/>
                          <a:ea typeface="Calibri" panose="020F0502020204030204" pitchFamily="34" charset="0"/>
                          <a:cs typeface="Calibri" panose="020F0502020204030204" pitchFamily="34" charset="0"/>
                        </a:rPr>
                        <a:t>Inference</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4051322337"/>
                  </a:ext>
                </a:extLst>
              </a:tr>
              <a:tr h="279927">
                <a:tc>
                  <a:txBody>
                    <a:bodyPr/>
                    <a:lstStyle/>
                    <a:p>
                      <a:pPr marL="0" marR="0" algn="r">
                        <a:lnSpc>
                          <a:spcPct val="115000"/>
                        </a:lnSpc>
                        <a:spcBef>
                          <a:spcPts val="0"/>
                        </a:spcBef>
                        <a:spcAft>
                          <a:spcPts val="0"/>
                        </a:spcAft>
                      </a:pPr>
                      <a:r>
                        <a:rPr lang="en-US" sz="1400" dirty="0">
                          <a:effectLst/>
                          <a:latin typeface="+mn-lt"/>
                        </a:rPr>
                        <a:t>6</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1" dirty="0">
                          <a:solidFill>
                            <a:srgbClr val="000000"/>
                          </a:solidFill>
                          <a:effectLst/>
                          <a:latin typeface="+mn-lt"/>
                          <a:ea typeface="Times New Roman" panose="02020603050405020304" pitchFamily="18" charset="0"/>
                          <a:cs typeface="Calibri" panose="020F0502020204030204" pitchFamily="34" charset="0"/>
                        </a:rPr>
                        <a:t>10/13/21</a:t>
                      </a:r>
                      <a:endParaRPr lang="en-US" sz="1400" b="1"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r>
                        <a:rPr lang="en-US" sz="1400" b="1" dirty="0">
                          <a:latin typeface="+mn-lt"/>
                        </a:rPr>
                        <a:t>Models Review                    </a:t>
                      </a:r>
                    </a:p>
                  </a:txBody>
                  <a:tcPr marL="51435" marR="51435" marT="0" marB="0" anchor="b"/>
                </a:tc>
                <a:tc>
                  <a:txBody>
                    <a:bodyPr/>
                    <a:lstStyle/>
                    <a:p>
                      <a:pPr algn="l">
                        <a:lnSpc>
                          <a:spcPct val="115000"/>
                        </a:lnSpc>
                      </a:pPr>
                      <a:endParaRPr lang="en-US" sz="1400" b="1"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964258406"/>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Midterm</a:t>
                      </a:r>
                      <a:r>
                        <a:rPr lang="en-US" sz="1400" baseline="0" dirty="0">
                          <a:solidFill>
                            <a:srgbClr val="000000"/>
                          </a:solidFill>
                          <a:effectLst/>
                          <a:latin typeface="+mn-lt"/>
                          <a:ea typeface="Times New Roman" panose="02020603050405020304" pitchFamily="18" charset="0"/>
                          <a:cs typeface="Calibri" panose="020F0502020204030204" pitchFamily="34" charset="0"/>
                        </a:rPr>
                        <a:t> Exam</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Midterm</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20%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129277042"/>
                  </a:ext>
                </a:extLst>
              </a:tr>
              <a:tr h="279927">
                <a:tc>
                  <a:txBody>
                    <a:bodyPr/>
                    <a:lstStyle/>
                    <a:p>
                      <a:pPr marL="0" marR="0" algn="r">
                        <a:lnSpc>
                          <a:spcPct val="115000"/>
                        </a:lnSpc>
                        <a:spcBef>
                          <a:spcPts val="0"/>
                        </a:spcBef>
                        <a:spcAft>
                          <a:spcPts val="0"/>
                        </a:spcAft>
                      </a:pPr>
                      <a:r>
                        <a:rPr lang="en-US" sz="1400" dirty="0">
                          <a:effectLst/>
                          <a:latin typeface="+mn-lt"/>
                        </a:rPr>
                        <a:t>7</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Bayesian Models</a:t>
                      </a:r>
                    </a:p>
                  </a:txBody>
                  <a:tcPr marL="51435" marR="51435" marT="0" marB="0" anchor="b"/>
                </a:tc>
                <a:tc>
                  <a:txBody>
                    <a:bodyPr/>
                    <a:lstStyle/>
                    <a:p>
                      <a:pPr algn="l">
                        <a:lnSpc>
                          <a:spcPct val="115000"/>
                        </a:lnSpc>
                      </a:pPr>
                      <a:r>
                        <a:rPr lang="en-US" sz="1800" b="1" dirty="0">
                          <a:solidFill>
                            <a:srgbClr val="FF0000"/>
                          </a:solidFill>
                          <a:effectLst/>
                          <a:latin typeface="+mn-lt"/>
                          <a:cs typeface="Times New Roman" panose="02020603050405020304" pitchFamily="18" charset="0"/>
                        </a:rPr>
                        <a:t>Project #1</a:t>
                      </a:r>
                    </a:p>
                  </a:txBody>
                  <a:tcPr marL="51435" marR="51435" marT="0" marB="0" anchor="b"/>
                </a:tc>
                <a:tc>
                  <a:txBody>
                    <a:bodyPr/>
                    <a:lstStyle/>
                    <a:p>
                      <a:pPr marL="0" marR="0" algn="ctr">
                        <a:lnSpc>
                          <a:spcPct val="115000"/>
                        </a:lnSpc>
                        <a:spcBef>
                          <a:spcPts val="0"/>
                        </a:spcBef>
                        <a:spcAft>
                          <a:spcPts val="0"/>
                        </a:spcAft>
                      </a:pPr>
                      <a:r>
                        <a:rPr lang="en-US" sz="1800" b="1" dirty="0">
                          <a:solidFill>
                            <a:srgbClr val="FF0000"/>
                          </a:solidFill>
                          <a:effectLst/>
                          <a:latin typeface="+mn-lt"/>
                          <a:ea typeface="Calibri" panose="020F0502020204030204" pitchFamily="34" charset="0"/>
                          <a:cs typeface="Times New Roman" panose="02020603050405020304" pitchFamily="18" charset="0"/>
                        </a:rPr>
                        <a:t>15%</a:t>
                      </a:r>
                    </a:p>
                  </a:txBody>
                  <a:tcPr marL="61628" marR="61628" marT="0" marB="0"/>
                </a:tc>
                <a:extLst>
                  <a:ext uri="{0D108BD9-81ED-4DB2-BD59-A6C34878D82A}">
                    <a16:rowId xmlns:a16="http://schemas.microsoft.com/office/drawing/2014/main" val="55268224"/>
                  </a:ext>
                </a:extLst>
              </a:tr>
              <a:tr h="471123">
                <a:tc>
                  <a:txBody>
                    <a:bodyPr/>
                    <a:lstStyle/>
                    <a:p>
                      <a:pPr marL="0" marR="0" algn="r">
                        <a:lnSpc>
                          <a:spcPct val="115000"/>
                        </a:lnSpc>
                        <a:spcBef>
                          <a:spcPts val="0"/>
                        </a:spcBef>
                        <a:spcAft>
                          <a:spcPts val="0"/>
                        </a:spcAft>
                      </a:pPr>
                      <a:r>
                        <a:rPr lang="en-US" sz="1400" dirty="0">
                          <a:effectLst/>
                          <a:latin typeface="+mn-lt"/>
                        </a:rPr>
                        <a:t>8</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11/03/21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Times New Roman" panose="02020603050405020304" pitchFamily="18" charset="0"/>
                          <a:cs typeface="Calibri" panose="020F0502020204030204" pitchFamily="34" charset="0"/>
                        </a:rPr>
                        <a:t>Classification Models – Chapter 4,Cross Validation Chapter 5                   </a:t>
                      </a:r>
                      <a:endParaRPr lang="en-US" sz="14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dirty="0">
                          <a:effectLst/>
                          <a:latin typeface="+mn-lt"/>
                          <a:cs typeface="Times New Roman" panose="02020603050405020304" pitchFamily="18" charset="0"/>
                        </a:rPr>
                        <a:t>Homework #3</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5% </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802871404"/>
                  </a:ext>
                </a:extLst>
              </a:tr>
              <a:tr h="2799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9</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Advance Classification  Models - Chapter 9</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Homework #4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2298090164"/>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Support</a:t>
                      </a:r>
                      <a:r>
                        <a:rPr lang="en-US" sz="1400" baseline="0" dirty="0">
                          <a:solidFill>
                            <a:srgbClr val="000000"/>
                          </a:solidFill>
                          <a:effectLst/>
                          <a:latin typeface="+mn-lt"/>
                          <a:ea typeface="Times New Roman" panose="02020603050405020304" pitchFamily="18" charset="0"/>
                          <a:cs typeface="Calibri" panose="020F0502020204030204" pitchFamily="34" charset="0"/>
                        </a:rPr>
                        <a:t> Vector Machines - Chapter 9</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endParaRPr lang="en-US" sz="1400" dirty="0">
                        <a:latin typeface="+mn-lt"/>
                      </a:endParaRPr>
                    </a:p>
                  </a:txBody>
                  <a:tcPr marL="51435" marR="51435" marT="0" marB="0" anchor="b"/>
                </a:tc>
                <a:tc>
                  <a:txBody>
                    <a:bodyPr/>
                    <a:lstStyle/>
                    <a:p>
                      <a:pPr algn="ctr"/>
                      <a:endParaRPr lang="en-US" sz="1400" b="0" dirty="0">
                        <a:latin typeface="+mn-lt"/>
                      </a:endParaRPr>
                    </a:p>
                  </a:txBody>
                  <a:tcPr marL="61628" marR="61628" marT="0" marB="0"/>
                </a:tc>
                <a:extLst>
                  <a:ext uri="{0D108BD9-81ED-4DB2-BD59-A6C34878D82A}">
                    <a16:rowId xmlns:a16="http://schemas.microsoft.com/office/drawing/2014/main" val="3525027299"/>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chemeClr val="tx2"/>
                          </a:solidFill>
                          <a:effectLst/>
                          <a:latin typeface="+mn-lt"/>
                          <a:ea typeface="Times New Roman" panose="02020603050405020304" pitchFamily="18" charset="0"/>
                          <a:cs typeface="Calibri" panose="020F0502020204030204" pitchFamily="34" charset="0"/>
                        </a:rPr>
                        <a:t>Thanksgiving</a:t>
                      </a:r>
                      <a:r>
                        <a:rPr lang="en-US" sz="1400" baseline="0" dirty="0">
                          <a:solidFill>
                            <a:schemeClr val="tx2"/>
                          </a:solidFill>
                          <a:effectLst/>
                          <a:latin typeface="+mn-lt"/>
                          <a:ea typeface="Times New Roman" panose="02020603050405020304" pitchFamily="18" charset="0"/>
                          <a:cs typeface="Calibri" panose="020F0502020204030204" pitchFamily="34" charset="0"/>
                        </a:rPr>
                        <a:t> Recess</a:t>
                      </a:r>
                      <a:endParaRPr lang="en-US" sz="1400" dirty="0">
                        <a:solidFill>
                          <a:schemeClr val="tx2"/>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982648810"/>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11/29/21</a:t>
                      </a: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Review</a:t>
                      </a:r>
                      <a:r>
                        <a:rPr lang="en-US" sz="1400" baseline="0" dirty="0">
                          <a:effectLst/>
                          <a:latin typeface="+mn-lt"/>
                          <a:ea typeface="Calibri" panose="020F0502020204030204" pitchFamily="34" charset="0"/>
                          <a:cs typeface="Times New Roman" panose="02020603050405020304" pitchFamily="18" charset="0"/>
                        </a:rPr>
                        <a:t> of Machine Learning Models</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0013"/>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Times New Roman" panose="02020603050405020304" pitchFamily="18" charset="0"/>
                          <a:cs typeface="Calibri" panose="020F0502020204030204" pitchFamily="34" charset="0"/>
                        </a:rPr>
                        <a:t>Clustering</a:t>
                      </a:r>
                      <a:r>
                        <a:rPr lang="en-US" sz="1400" kern="1200" baseline="0" dirty="0">
                          <a:solidFill>
                            <a:srgbClr val="000000"/>
                          </a:solidFill>
                          <a:effectLst/>
                          <a:latin typeface="+mn-lt"/>
                          <a:ea typeface="Times New Roman" panose="02020603050405020304" pitchFamily="18" charset="0"/>
                          <a:cs typeface="Calibri" panose="020F0502020204030204" pitchFamily="34" charset="0"/>
                        </a:rPr>
                        <a:t> - Chapter 10</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 </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809188576"/>
                  </a:ext>
                </a:extLst>
              </a:tr>
              <a:tr h="279927">
                <a:tc>
                  <a:txBody>
                    <a:bodyPr/>
                    <a:lstStyle/>
                    <a:p>
                      <a:pPr algn="r"/>
                      <a:r>
                        <a:rPr lang="en-US" sz="1400" dirty="0">
                          <a:latin typeface="+mn-lt"/>
                        </a:rPr>
                        <a:t>13</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12/06/21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Project</a:t>
                      </a:r>
                      <a:r>
                        <a:rPr lang="en-US" sz="1400" baseline="0" dirty="0">
                          <a:solidFill>
                            <a:srgbClr val="000000"/>
                          </a:solidFill>
                          <a:effectLst/>
                          <a:latin typeface="+mn-lt"/>
                          <a:ea typeface="Times New Roman" panose="02020603050405020304" pitchFamily="18" charset="0"/>
                          <a:cs typeface="Calibri" panose="020F0502020204030204" pitchFamily="34" charset="0"/>
                        </a:rPr>
                        <a:t> Discussion</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endParaRPr lang="en-US" sz="1400" dirty="0">
                        <a:latin typeface="+mn-lt"/>
                      </a:endParaRPr>
                    </a:p>
                  </a:txBody>
                  <a:tcPr marL="51435" marR="51435" marT="0" marB="0" anchor="b"/>
                </a:tc>
                <a:tc>
                  <a:txBody>
                    <a:bodyPr/>
                    <a:lstStyle/>
                    <a:p>
                      <a:pPr algn="ctr"/>
                      <a:endParaRPr lang="en-US" sz="1400" b="0" dirty="0">
                        <a:latin typeface="+mn-lt"/>
                      </a:endParaRPr>
                    </a:p>
                  </a:txBody>
                  <a:tcPr marL="61628" marR="61628" marT="0" marB="0"/>
                </a:tc>
                <a:extLst>
                  <a:ext uri="{0D108BD9-81ED-4DB2-BD59-A6C34878D82A}">
                    <a16:rowId xmlns:a16="http://schemas.microsoft.com/office/drawing/2014/main" val="288882835"/>
                  </a:ext>
                </a:extLst>
              </a:tr>
              <a:tr h="279927">
                <a:tc>
                  <a:txBody>
                    <a:bodyPr/>
                    <a:lstStyle/>
                    <a:p>
                      <a:pPr algn="r"/>
                      <a:r>
                        <a:rPr lang="en-US" sz="1400" dirty="0">
                          <a:latin typeface="+mn-lt"/>
                        </a:rPr>
                        <a:t>14</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12/08/21</a:t>
                      </a: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a:t>
                      </a:r>
                      <a:r>
                        <a:rPr lang="en-US" sz="1400" baseline="0" dirty="0">
                          <a:effectLst/>
                          <a:latin typeface="+mn-lt"/>
                          <a:ea typeface="Calibri" panose="020F0502020204030204" pitchFamily="34" charset="0"/>
                          <a:cs typeface="Times New Roman" panose="02020603050405020304" pitchFamily="18" charset="0"/>
                        </a:rPr>
                        <a:t> Exam </a:t>
                      </a:r>
                      <a:r>
                        <a:rPr lang="en-US" sz="1400" baseline="0">
                          <a:effectLst/>
                          <a:latin typeface="+mn-lt"/>
                          <a:ea typeface="Calibri" panose="020F0502020204030204" pitchFamily="34" charset="0"/>
                          <a:cs typeface="Times New Roman" panose="02020603050405020304" pitchFamily="18" charset="0"/>
                        </a:rPr>
                        <a:t>Preparation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Project #2</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15%</a:t>
                      </a:r>
                    </a:p>
                  </a:txBody>
                  <a:tcPr marL="61628" marR="61628" marT="0" marB="0"/>
                </a:tc>
                <a:extLst>
                  <a:ext uri="{0D108BD9-81ED-4DB2-BD59-A6C34878D82A}">
                    <a16:rowId xmlns:a16="http://schemas.microsoft.com/office/drawing/2014/main" val="10016"/>
                  </a:ext>
                </a:extLst>
              </a:tr>
              <a:tr h="279927">
                <a:tc>
                  <a:txBody>
                    <a:bodyPr/>
                    <a:lstStyle/>
                    <a:p>
                      <a:pPr algn="r"/>
                      <a:endParaRPr lang="en-US" sz="1400" dirty="0">
                        <a:latin typeface="+mn-lt"/>
                      </a:endParaRPr>
                    </a:p>
                  </a:txBody>
                  <a:tcPr marL="61628" marR="61628" marT="0" marB="0" anchor="b"/>
                </a:tc>
                <a:tc>
                  <a:txBody>
                    <a:bodyPr/>
                    <a:lstStyle/>
                    <a:p>
                      <a:pPr marL="0" marR="0" algn="r">
                        <a:lnSpc>
                          <a:spcPct val="115000"/>
                        </a:lnSpc>
                        <a:spcBef>
                          <a:spcPts val="0"/>
                        </a:spcBef>
                        <a:spcAft>
                          <a:spcPts val="0"/>
                        </a:spcAft>
                      </a:pPr>
                      <a:r>
                        <a:rPr lang="en-US" sz="1800" b="1" dirty="0">
                          <a:solidFill>
                            <a:srgbClr val="FF0000"/>
                          </a:solidFill>
                          <a:effectLst/>
                          <a:latin typeface="+mn-lt"/>
                          <a:ea typeface="Calibri" panose="020F0502020204030204" pitchFamily="34" charset="0"/>
                          <a:cs typeface="Times New Roman" panose="02020603050405020304" pitchFamily="18" charset="0"/>
                        </a:rPr>
                        <a:t>12/15/21</a:t>
                      </a: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 Exam</a:t>
                      </a: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Final</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30%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70249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b="1" dirty="0">
                <a:solidFill>
                  <a:schemeClr val="accent1"/>
                </a:solidFill>
              </a:rPr>
              <a:t>Sample Design in the Real World 5 (answer) </a:t>
            </a:r>
            <a:endParaRPr lang="en-US" sz="3600" dirty="0"/>
          </a:p>
        </p:txBody>
      </p:sp>
      <p:sp>
        <p:nvSpPr>
          <p:cNvPr id="2" name="Content Placeholder 1"/>
          <p:cNvSpPr>
            <a:spLocks noGrp="1"/>
          </p:cNvSpPr>
          <p:nvPr>
            <p:ph idx="1"/>
          </p:nvPr>
        </p:nvSpPr>
        <p:spPr/>
        <p:txBody>
          <a:bodyPr>
            <a:normAutofit/>
          </a:bodyPr>
          <a:lstStyle/>
          <a:p>
            <a:pPr marL="0" indent="0" fontAlgn="auto">
              <a:spcBef>
                <a:spcPts val="624"/>
              </a:spcBef>
              <a:spcAft>
                <a:spcPts val="0"/>
              </a:spcAft>
              <a:buNone/>
              <a:defRPr/>
            </a:pPr>
            <a:r>
              <a:rPr lang="en-US" sz="2600" dirty="0"/>
              <a:t>A researcher wants to estimate the proportion of voters in a particular state that will vote in the next election. She decides to survey adults in the state, but she wants to make sure each county is represented in her sample. Which type of sampling method would be best for the researcher to use? </a:t>
            </a:r>
          </a:p>
          <a:p>
            <a:pPr marL="514350" indent="-514350" fontAlgn="auto">
              <a:spcBef>
                <a:spcPts val="624"/>
              </a:spcBef>
              <a:spcAft>
                <a:spcPts val="0"/>
              </a:spcAft>
              <a:buFontTx/>
              <a:buAutoNum type="alphaUcPeriod"/>
              <a:defRPr/>
            </a:pPr>
            <a:r>
              <a:rPr lang="en-US" sz="2600" dirty="0"/>
              <a:t>Convenience sample</a:t>
            </a:r>
          </a:p>
          <a:p>
            <a:pPr marL="514350" indent="-514350" fontAlgn="auto">
              <a:spcBef>
                <a:spcPts val="624"/>
              </a:spcBef>
              <a:spcAft>
                <a:spcPts val="0"/>
              </a:spcAft>
              <a:buFontTx/>
              <a:buAutoNum type="alphaUcPeriod"/>
              <a:defRPr/>
            </a:pPr>
            <a:r>
              <a:rPr lang="en-US" sz="2600" b="1" u="sng" dirty="0"/>
              <a:t>Stratified sample (correct)</a:t>
            </a:r>
          </a:p>
          <a:p>
            <a:pPr marL="514350" indent="-514350" fontAlgn="auto">
              <a:spcBef>
                <a:spcPts val="624"/>
              </a:spcBef>
              <a:spcAft>
                <a:spcPts val="0"/>
              </a:spcAft>
              <a:buFontTx/>
              <a:buAutoNum type="alphaUcPeriod"/>
              <a:defRPr/>
            </a:pPr>
            <a:r>
              <a:rPr lang="en-US" sz="2600" dirty="0"/>
              <a:t>Systematic sample</a:t>
            </a:r>
          </a:p>
          <a:p>
            <a:pPr marL="514350" indent="-514350" fontAlgn="auto">
              <a:spcBef>
                <a:spcPts val="624"/>
              </a:spcBef>
              <a:spcAft>
                <a:spcPts val="0"/>
              </a:spcAft>
              <a:buFontTx/>
              <a:buAutoNum type="alphaUcPeriod"/>
              <a:defRPr/>
            </a:pPr>
            <a:r>
              <a:rPr lang="en-US" sz="2600" dirty="0"/>
              <a:t>Simple random sample</a:t>
            </a:r>
          </a:p>
        </p:txBody>
      </p:sp>
      <p:sp>
        <p:nvSpPr>
          <p:cNvPr id="4" name="Rectangle 3">
            <a:extLst>
              <a:ext uri="{FF2B5EF4-FFF2-40B4-BE49-F238E27FC236}">
                <a16:creationId xmlns:a16="http://schemas.microsoft.com/office/drawing/2014/main" id="{928B4B47-47EB-A342-8CAC-316C74ADF8FE}"/>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212622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0624"/>
            <a:ext cx="8229600" cy="1143000"/>
          </a:xfrm>
        </p:spPr>
        <p:txBody>
          <a:bodyPr/>
          <a:lstStyle/>
          <a:p>
            <a:pPr fontAlgn="auto">
              <a:spcBef>
                <a:spcPts val="0"/>
              </a:spcBef>
              <a:spcAft>
                <a:spcPts val="0"/>
              </a:spcAft>
              <a:defRPr/>
            </a:pPr>
            <a:r>
              <a:rPr lang="en-US" sz="3600" b="1" dirty="0">
                <a:solidFill>
                  <a:schemeClr val="accent1"/>
                </a:solidFill>
              </a:rPr>
              <a:t>How to Sample Badly 1 (answer)</a:t>
            </a:r>
          </a:p>
        </p:txBody>
      </p:sp>
      <p:sp>
        <p:nvSpPr>
          <p:cNvPr id="8" name="Rectangle 7" descr="The correct answer is C, it systematically favors a certain outcome."/>
          <p:cNvSpPr/>
          <p:nvPr/>
        </p:nvSpPr>
        <p:spPr>
          <a:xfrm>
            <a:off x="547437" y="1905000"/>
            <a:ext cx="8229600" cy="2800767"/>
          </a:xfrm>
          <a:prstGeom prst="rect">
            <a:avLst/>
          </a:prstGeom>
        </p:spPr>
        <p:txBody>
          <a:bodyPr>
            <a:spAutoFit/>
          </a:bodyPr>
          <a:lstStyle/>
          <a:p>
            <a:pPr fontAlgn="auto">
              <a:spcBef>
                <a:spcPts val="0"/>
              </a:spcBef>
              <a:spcAft>
                <a:spcPts val="0"/>
              </a:spcAft>
              <a:defRPr/>
            </a:pPr>
            <a:r>
              <a:rPr lang="en-US" sz="2400" dirty="0">
                <a:latin typeface="+mj-lt"/>
              </a:rPr>
              <a:t>A statistical study is said to be biased if</a:t>
            </a:r>
          </a:p>
          <a:p>
            <a:pPr fontAlgn="auto">
              <a:spcBef>
                <a:spcPts val="0"/>
              </a:spcBef>
              <a:spcAft>
                <a:spcPts val="0"/>
              </a:spcAft>
              <a:defRPr/>
            </a:pPr>
            <a:endParaRPr lang="en-US" sz="2400" dirty="0">
              <a:latin typeface="+mj-lt"/>
            </a:endParaRP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It is not a census.</a:t>
            </a: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The response variable is not well defined.</a:t>
            </a:r>
          </a:p>
          <a:p>
            <a:pPr marL="514350" indent="-514350" fontAlgn="auto">
              <a:spcBef>
                <a:spcPts val="0"/>
              </a:spcBef>
              <a:spcAft>
                <a:spcPts val="0"/>
              </a:spcAft>
              <a:buFontTx/>
              <a:buAutoNum type="alphaUcPeriod"/>
              <a:defRPr/>
            </a:pPr>
            <a:r>
              <a:rPr lang="en-US" sz="2400" b="1" u="sng" dirty="0">
                <a:latin typeface="+mj-lt"/>
              </a:rPr>
              <a:t>It systematically favors a certain outcome </a:t>
            </a:r>
            <a:r>
              <a:rPr lang="en-US" sz="2400" b="1" u="sng" dirty="0"/>
              <a:t>(correct).</a:t>
            </a:r>
            <a:endParaRPr lang="en-US" sz="2400" b="1" u="sng" dirty="0">
              <a:latin typeface="+mj-lt"/>
            </a:endParaRP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Repetitions of the same study yield different results.</a:t>
            </a:r>
          </a:p>
          <a:p>
            <a:pPr marL="514350" indent="-514350" fontAlgn="auto">
              <a:spcBef>
                <a:spcPts val="0"/>
              </a:spcBef>
              <a:spcAft>
                <a:spcPts val="0"/>
              </a:spcAft>
              <a:buFontTx/>
              <a:buAutoNum type="alphaUcPeriod"/>
              <a:defRPr/>
            </a:pPr>
            <a:endParaRPr lang="en-US" sz="3200" dirty="0">
              <a:latin typeface="+mj-lt"/>
            </a:endParaRPr>
          </a:p>
        </p:txBody>
      </p:sp>
      <p:sp>
        <p:nvSpPr>
          <p:cNvPr id="4" name="Rectangle 3">
            <a:extLst>
              <a:ext uri="{FF2B5EF4-FFF2-40B4-BE49-F238E27FC236}">
                <a16:creationId xmlns:a16="http://schemas.microsoft.com/office/drawing/2014/main" id="{63FEEF1A-7A3C-6D42-88B9-663EE5B13250}"/>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70652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00"/>
            <a:ext cx="8229600" cy="1143000"/>
          </a:xfrm>
        </p:spPr>
        <p:txBody>
          <a:bodyPr/>
          <a:lstStyle/>
          <a:p>
            <a:r>
              <a:rPr lang="en-US" sz="3600" b="1" dirty="0">
                <a:solidFill>
                  <a:schemeClr val="accent1"/>
                </a:solidFill>
              </a:rPr>
              <a:t>Simple Random Samples 1 (answer)</a:t>
            </a:r>
            <a:endParaRPr lang="en-US" sz="3600" dirty="0"/>
          </a:p>
        </p:txBody>
      </p:sp>
      <p:sp>
        <p:nvSpPr>
          <p:cNvPr id="8" name="Rectangle 7" descr="The correct answer is C, avoids bias."/>
          <p:cNvSpPr/>
          <p:nvPr/>
        </p:nvSpPr>
        <p:spPr>
          <a:xfrm>
            <a:off x="548640" y="1901952"/>
            <a:ext cx="8229600" cy="2677656"/>
          </a:xfrm>
          <a:prstGeom prst="rect">
            <a:avLst/>
          </a:prstGeom>
        </p:spPr>
        <p:txBody>
          <a:bodyPr>
            <a:spAutoFit/>
          </a:bodyPr>
          <a:lstStyle/>
          <a:p>
            <a:pPr fontAlgn="auto">
              <a:spcBef>
                <a:spcPts val="0"/>
              </a:spcBef>
              <a:spcAft>
                <a:spcPts val="0"/>
              </a:spcAft>
              <a:defRPr/>
            </a:pPr>
            <a:r>
              <a:rPr lang="en-US" sz="2400" dirty="0">
                <a:latin typeface="+mj-lt"/>
              </a:rPr>
              <a:t>A simple random sample is better than a voluntary response or convenience sample because it</a:t>
            </a:r>
          </a:p>
          <a:p>
            <a:pPr fontAlgn="auto">
              <a:spcBef>
                <a:spcPts val="0"/>
              </a:spcBef>
              <a:spcAft>
                <a:spcPts val="0"/>
              </a:spcAft>
              <a:defRPr/>
            </a:pPr>
            <a:endParaRPr lang="en-US" sz="2400" dirty="0">
              <a:latin typeface="+mj-lt"/>
            </a:endParaRP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Is easier to carry out.</a:t>
            </a:r>
          </a:p>
          <a:p>
            <a:pPr marL="514350" indent="-514350" fontAlgn="auto">
              <a:spcBef>
                <a:spcPts val="0"/>
              </a:spcBef>
              <a:spcAft>
                <a:spcPts val="0"/>
              </a:spcAft>
              <a:buFontTx/>
              <a:buAutoNum type="alphaUcPeriod"/>
              <a:defRPr/>
            </a:pPr>
            <a:r>
              <a:rPr lang="en-US" sz="2400" dirty="0">
                <a:solidFill>
                  <a:schemeClr val="tx2">
                    <a:lumMod val="60000"/>
                    <a:lumOff val="40000"/>
                  </a:schemeClr>
                </a:solidFill>
                <a:latin typeface="+mj-lt"/>
              </a:rPr>
              <a:t>Attracts individuals that feel strongly about the topic.</a:t>
            </a:r>
          </a:p>
          <a:p>
            <a:pPr marL="514350" indent="-514350" fontAlgn="auto">
              <a:spcBef>
                <a:spcPts val="0"/>
              </a:spcBef>
              <a:spcAft>
                <a:spcPts val="0"/>
              </a:spcAft>
              <a:buFontTx/>
              <a:buAutoNum type="alphaUcPeriod"/>
              <a:defRPr/>
            </a:pPr>
            <a:r>
              <a:rPr lang="en-US" sz="2400" b="1" u="sng" dirty="0">
                <a:latin typeface="+mj-lt"/>
              </a:rPr>
              <a:t>Avoids bias</a:t>
            </a:r>
            <a:r>
              <a:rPr lang="en-US" sz="2400" b="1" u="sng" dirty="0"/>
              <a:t> (correct).</a:t>
            </a:r>
            <a:endParaRPr lang="en-US" sz="2400" b="1" u="sng" dirty="0">
              <a:latin typeface="+mj-lt"/>
            </a:endParaRPr>
          </a:p>
          <a:p>
            <a:pPr marL="514350" indent="-514350" fontAlgn="auto">
              <a:spcBef>
                <a:spcPts val="0"/>
              </a:spcBef>
              <a:spcAft>
                <a:spcPts val="0"/>
              </a:spcAft>
              <a:buFontTx/>
              <a:buAutoNum type="alphaUcPeriod"/>
              <a:defRPr/>
            </a:pPr>
            <a:endParaRPr lang="en-US" sz="2400" dirty="0">
              <a:latin typeface="+mj-lt"/>
            </a:endParaRPr>
          </a:p>
        </p:txBody>
      </p:sp>
      <p:sp>
        <p:nvSpPr>
          <p:cNvPr id="4" name="Rectangle 3">
            <a:extLst>
              <a:ext uri="{FF2B5EF4-FFF2-40B4-BE49-F238E27FC236}">
                <a16:creationId xmlns:a16="http://schemas.microsoft.com/office/drawing/2014/main" id="{F18BFFDB-E56A-D348-A203-BFF14C088D0F}"/>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610176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accent1"/>
                </a:solidFill>
              </a:rPr>
              <a:t>From Sample to Population 1 (answer)</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a:t>A purchaser for a large convenience store chain wants to know if the shipment of 1,000,000 batteries he is receiving is a good one. He randomly selects 100 batteries from the shipment and tests their charge. Two of the batteries did not have a full charge.</a:t>
            </a:r>
          </a:p>
          <a:p>
            <a:pPr marL="0" indent="0">
              <a:buNone/>
            </a:pPr>
            <a:r>
              <a:rPr lang="en-US" sz="2200" b="1" dirty="0"/>
              <a:t>Identify the parameter.</a:t>
            </a:r>
          </a:p>
          <a:p>
            <a:pPr marL="457200" indent="-457200">
              <a:buFont typeface="+mj-lt"/>
              <a:buAutoNum type="alphaUcPeriod"/>
            </a:pPr>
            <a:r>
              <a:rPr lang="en-US" sz="2200" dirty="0"/>
              <a:t>1,000,000 batteries in the shipment</a:t>
            </a:r>
          </a:p>
          <a:p>
            <a:pPr marL="457200" indent="-457200">
              <a:buFont typeface="+mj-lt"/>
              <a:buAutoNum type="alphaUcPeriod"/>
            </a:pPr>
            <a:r>
              <a:rPr lang="en-US" sz="2200" dirty="0"/>
              <a:t>100 randomly selected batteries</a:t>
            </a:r>
          </a:p>
          <a:p>
            <a:pPr marL="457200" indent="-457200">
              <a:buFont typeface="+mj-lt"/>
              <a:buAutoNum type="alphaUcPeriod"/>
            </a:pPr>
            <a:r>
              <a:rPr lang="en-US" sz="2200" dirty="0"/>
              <a:t>2% = the percent of the 100 selected batteries that do not have a full charge</a:t>
            </a:r>
          </a:p>
          <a:p>
            <a:pPr marL="457200" indent="-457200">
              <a:buFont typeface="+mj-lt"/>
              <a:buAutoNum type="alphaUcPeriod"/>
            </a:pPr>
            <a:r>
              <a:rPr lang="en-US" sz="2200" b="1" u="sng" dirty="0"/>
              <a:t>Percent of the 1,000,000 batteries that do not have a full charge (correct)</a:t>
            </a:r>
          </a:p>
        </p:txBody>
      </p:sp>
      <p:sp>
        <p:nvSpPr>
          <p:cNvPr id="4" name="Rectangle 3">
            <a:extLst>
              <a:ext uri="{FF2B5EF4-FFF2-40B4-BE49-F238E27FC236}">
                <a16:creationId xmlns:a16="http://schemas.microsoft.com/office/drawing/2014/main" id="{1AC52115-3220-9B4F-A4C2-D1F85EF16891}"/>
              </a:ext>
            </a:extLst>
          </p:cNvPr>
          <p:cNvSpPr/>
          <p:nvPr/>
        </p:nvSpPr>
        <p:spPr>
          <a:xfrm>
            <a:off x="21224" y="20878"/>
            <a:ext cx="1909176"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a:t>
            </a:r>
          </a:p>
        </p:txBody>
      </p:sp>
    </p:spTree>
    <p:extLst>
      <p:ext uri="{BB962C8B-B14F-4D97-AF65-F5344CB8AC3E}">
        <p14:creationId xmlns:p14="http://schemas.microsoft.com/office/powerpoint/2010/main" val="2647962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642594"/>
            <a:ext cx="8223249" cy="1371600"/>
          </a:xfrm>
        </p:spPr>
        <p:txBody>
          <a:bodyPr>
            <a:normAutofit/>
          </a:bodyPr>
          <a:lstStyle/>
          <a:p>
            <a:r>
              <a:rPr lang="en-US" dirty="0">
                <a:latin typeface="Calibri" panose="020F0502020204030204" pitchFamily="34" charset="0"/>
                <a:cs typeface="Calibri" panose="020F0502020204030204" pitchFamily="34" charset="0"/>
              </a:rPr>
              <a:t>Project due 10/27:</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952499" y="1644307"/>
            <a:ext cx="7543800" cy="3383280"/>
          </a:xfrm>
        </p:spPr>
        <p:txBody>
          <a:bodyPr>
            <a:normAutofit fontScale="85000" lnSpcReduction="10000"/>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Project # 1</a:t>
            </a:r>
          </a:p>
          <a:p>
            <a:pPr marL="0" indent="0">
              <a:buNone/>
            </a:pPr>
            <a:r>
              <a:rPr lang="en-US" sz="1800" b="1" dirty="0">
                <a:latin typeface="Calibri" panose="020F0502020204030204" pitchFamily="34" charset="0"/>
                <a:cs typeface="Calibri" panose="020F0502020204030204" pitchFamily="34" charset="0"/>
              </a:rPr>
              <a:t>Life expectancy</a:t>
            </a:r>
          </a:p>
          <a:p>
            <a:pPr marL="0" indent="0">
              <a:buNone/>
            </a:pPr>
            <a:r>
              <a:rPr lang="en-US" sz="1800" dirty="0">
                <a:latin typeface="Calibri" panose="020F0502020204030204" pitchFamily="34" charset="0"/>
                <a:cs typeface="Calibri" panose="020F0502020204030204" pitchFamily="34" charset="0"/>
              </a:rPr>
              <a:t>1. What is the best model to predict life expectancy with the data provided in the following two links?</a:t>
            </a:r>
          </a:p>
          <a:p>
            <a:r>
              <a:rPr lang="en-US" sz="1800" dirty="0">
                <a:latin typeface="Calibri" panose="020F0502020204030204" pitchFamily="34" charset="0"/>
                <a:cs typeface="Calibri" panose="020F0502020204030204" pitchFamily="34" charset="0"/>
                <a:hlinkClick r:id="rId3"/>
              </a:rPr>
              <a:t>https://www.worldometers.info/demographics/life-expectancy/#countries-ranked-by-life-expectancy</a:t>
            </a: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hlinkClick r:id="rId4"/>
              </a:rPr>
              <a:t>https://www.worldometers.info/world-population/population-by-country/</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2. Which other variables could you include in the model to improve predictions of life expectancy?</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latin typeface="Calibri" panose="020F0502020204030204" pitchFamily="34" charset="0"/>
                <a:cs typeface="Calibri" panose="020F0502020204030204" pitchFamily="34" charset="0"/>
              </a:rPr>
              <a:t>Median Value of Own houses in Boston area</a:t>
            </a:r>
          </a:p>
          <a:p>
            <a:r>
              <a:rPr lang="en-US" sz="1800" dirty="0">
                <a:latin typeface="Calibri" panose="020F0502020204030204" pitchFamily="34" charset="0"/>
                <a:cs typeface="Calibri" panose="020F0502020204030204" pitchFamily="34" charset="0"/>
              </a:rPr>
              <a:t>What I the best model to predict the median value of the houses in the Boston area?</a:t>
            </a: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844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b="1" dirty="0" err="1">
                <a:latin typeface="Calibri" panose="020F0502020204030204" pitchFamily="34" charset="0"/>
                <a:cs typeface="Calibri" panose="020F0502020204030204" pitchFamily="34" charset="0"/>
              </a:rPr>
              <a:t>Gauravkumar</a:t>
            </a:r>
            <a:r>
              <a:rPr lang="en-US" b="1" dirty="0">
                <a:latin typeface="Calibri" panose="020F0502020204030204" pitchFamily="34" charset="0"/>
                <a:cs typeface="Calibri" panose="020F0502020204030204" pitchFamily="34" charset="0"/>
              </a:rPr>
              <a:t> Vishwakarma</a:t>
            </a:r>
          </a:p>
          <a:p>
            <a:pPr marL="617220" lvl="1" indent="-342900">
              <a:buAutoNum type="arabicPeriod"/>
            </a:pPr>
            <a:r>
              <a:rPr lang="en-US" b="1" dirty="0" err="1">
                <a:latin typeface="Calibri" panose="020F0502020204030204" pitchFamily="34" charset="0"/>
                <a:cs typeface="Calibri" panose="020F0502020204030204" pitchFamily="34" charset="0"/>
              </a:rPr>
              <a:t>Niyati</a:t>
            </a:r>
            <a:r>
              <a:rPr lang="en-US" b="1" dirty="0">
                <a:latin typeface="Calibri" panose="020F0502020204030204" pitchFamily="34" charset="0"/>
                <a:cs typeface="Calibri" panose="020F0502020204030204" pitchFamily="34" charset="0"/>
              </a:rPr>
              <a:t> Aggarwal </a:t>
            </a:r>
          </a:p>
          <a:p>
            <a:pPr marL="617220" lvl="1" indent="-342900">
              <a:buAutoNum type="arabicPeriod"/>
            </a:pPr>
            <a:r>
              <a:rPr lang="en-US" b="1" dirty="0" err="1">
                <a:latin typeface="Calibri" panose="020F0502020204030204" pitchFamily="34" charset="0"/>
                <a:cs typeface="Calibri" panose="020F0502020204030204" pitchFamily="34" charset="0"/>
              </a:rPr>
              <a:t>Zida</a:t>
            </a:r>
            <a:r>
              <a:rPr lang="en-US" b="1" dirty="0">
                <a:latin typeface="Calibri" panose="020F0502020204030204" pitchFamily="34" charset="0"/>
                <a:cs typeface="Calibri" panose="020F0502020204030204" pitchFamily="34" charset="0"/>
              </a:rPr>
              <a:t> Wang</a:t>
            </a:r>
          </a:p>
          <a:p>
            <a:pPr marL="342900" indent="-342900">
              <a:buAutoNum type="arabicPeriod"/>
            </a:pPr>
            <a:r>
              <a:rPr lang="en-US" sz="2000" b="1" dirty="0">
                <a:solidFill>
                  <a:schemeClr val="accent6"/>
                </a:solidFill>
                <a:latin typeface="Calibri" panose="020F0502020204030204" pitchFamily="34" charset="0"/>
                <a:cs typeface="Calibri" panose="020F0502020204030204" pitchFamily="34" charset="0"/>
              </a:rPr>
              <a:t>Linear Regression Summary</a:t>
            </a:r>
          </a:p>
          <a:p>
            <a:pPr marL="617220" lvl="1" indent="-342900">
              <a:buAutoNum type="arabicPeriod"/>
            </a:pPr>
            <a:r>
              <a:rPr lang="en-US" b="1" dirty="0" err="1">
                <a:latin typeface="Calibri" panose="020F0502020204030204" pitchFamily="34" charset="0"/>
                <a:cs typeface="Calibri" panose="020F0502020204030204" pitchFamily="34" charset="0"/>
              </a:rPr>
              <a:t>Haoyu</a:t>
            </a:r>
            <a:r>
              <a:rPr lang="en-US" b="1" dirty="0">
                <a:latin typeface="Calibri" panose="020F0502020204030204" pitchFamily="34" charset="0"/>
                <a:cs typeface="Calibri" panose="020F0502020204030204" pitchFamily="34" charset="0"/>
              </a:rPr>
              <a:t> Wang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74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526414" y="542378"/>
            <a:ext cx="8223249" cy="1028700"/>
          </a:xfrm>
        </p:spPr>
        <p:txBody>
          <a:bodyPr>
            <a:normAutofit/>
          </a:bodyPr>
          <a:lstStyle/>
          <a:p>
            <a:r>
              <a:rPr lang="en-US" dirty="0">
                <a:latin typeface="Calibri" panose="020F0502020204030204" pitchFamily="34" charset="0"/>
                <a:cs typeface="Calibri" panose="020F0502020204030204" pitchFamily="34" charset="0"/>
              </a:rPr>
              <a:t>Types of Models </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494773" y="2276396"/>
            <a:ext cx="3995281" cy="634543"/>
          </a:xfrm>
          <a:ln>
            <a:noFill/>
          </a:ln>
        </p:spPr>
        <p:txBody>
          <a:bodyPr>
            <a:normAutofit fontScale="62500" lnSpcReduction="20000"/>
          </a:bodyPr>
          <a:lstStyle/>
          <a:p>
            <a:pPr marL="0" indent="0">
              <a:buNone/>
            </a:pPr>
            <a:r>
              <a:rPr lang="en-US" sz="3000" dirty="0">
                <a:solidFill>
                  <a:srgbClr val="660066"/>
                </a:solidFill>
              </a:rPr>
              <a:t>Parametric Model</a:t>
            </a:r>
          </a:p>
          <a:p>
            <a:pPr marL="0" indent="0">
              <a:buNone/>
            </a:pPr>
            <a:r>
              <a:rPr lang="mr-IN" sz="2100" dirty="0"/>
              <a:t>f(X) = β0 +β1X1 +β2X2 +...+βpXp</a:t>
            </a:r>
            <a:r>
              <a:rPr lang="en-US" sz="2100" dirty="0"/>
              <a:t>     </a:t>
            </a:r>
            <a:r>
              <a:rPr lang="en-US" sz="1500" dirty="0"/>
              <a:t>linear model</a:t>
            </a:r>
          </a:p>
          <a:p>
            <a:pPr marL="0" indent="0">
              <a:spcBef>
                <a:spcPts val="0"/>
              </a:spcBef>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35A08F58-AC2F-4524-A6EF-2C93D17F9F5A}"/>
              </a:ext>
            </a:extLst>
          </p:cNvPr>
          <p:cNvSpPr txBox="1">
            <a:spLocks/>
          </p:cNvSpPr>
          <p:nvPr/>
        </p:nvSpPr>
        <p:spPr>
          <a:xfrm>
            <a:off x="435903" y="4914505"/>
            <a:ext cx="3995281" cy="780047"/>
          </a:xfrm>
          <a:prstGeom prst="rect">
            <a:avLst/>
          </a:prstGeom>
          <a:ln>
            <a:noFill/>
          </a:ln>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Non-Parametric Model</a:t>
            </a:r>
          </a:p>
          <a:p>
            <a:pPr marL="0" indent="0">
              <a:buNone/>
            </a:pPr>
            <a:r>
              <a:rPr lang="mr-IN" sz="2175" dirty="0"/>
              <a:t>f(X) = </a:t>
            </a:r>
            <a:r>
              <a:rPr lang="en-US" sz="2175" dirty="0"/>
              <a:t>any model form of x    </a:t>
            </a:r>
            <a:r>
              <a:rPr lang="en-US" dirty="0"/>
              <a:t>flexible  model</a:t>
            </a:r>
          </a:p>
          <a:p>
            <a:pPr marL="0" indent="0">
              <a:buNone/>
            </a:pPr>
            <a:endParaRPr lang="en-US" dirty="0"/>
          </a:p>
          <a:p>
            <a:pPr marL="0" indent="0">
              <a:lnSpc>
                <a:spcPct val="100000"/>
              </a:lnSpc>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pic>
        <p:nvPicPr>
          <p:cNvPr id="5" name="Picture 4" descr="Screen Shot 2021-01-03 at 4.5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76" y="2929937"/>
            <a:ext cx="3054221" cy="2044492"/>
          </a:xfrm>
          <a:prstGeom prst="rect">
            <a:avLst/>
          </a:prstGeom>
        </p:spPr>
      </p:pic>
      <p:sp>
        <p:nvSpPr>
          <p:cNvPr id="8" name="Content Placeholder 2">
            <a:extLst>
              <a:ext uri="{FF2B5EF4-FFF2-40B4-BE49-F238E27FC236}">
                <a16:creationId xmlns:a16="http://schemas.microsoft.com/office/drawing/2014/main" id="{35A08F58-AC2F-4524-A6EF-2C93D17F9F5A}"/>
              </a:ext>
            </a:extLst>
          </p:cNvPr>
          <p:cNvSpPr txBox="1">
            <a:spLocks/>
          </p:cNvSpPr>
          <p:nvPr/>
        </p:nvSpPr>
        <p:spPr>
          <a:xfrm>
            <a:off x="4777526" y="2316466"/>
            <a:ext cx="3995281" cy="1485230"/>
          </a:xfrm>
          <a:prstGeom prst="rect">
            <a:avLst/>
          </a:prstGeom>
          <a:ln>
            <a:noFill/>
          </a:ln>
        </p:spPr>
        <p:txBody>
          <a:bodyPr vert="horz" lIns="68580" tIns="34290" rIns="68580" bIns="34290" rtlCol="0">
            <a:normAutofit fontScale="3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6450" dirty="0">
                <a:solidFill>
                  <a:srgbClr val="660066"/>
                </a:solidFill>
              </a:rPr>
              <a:t>Regression Model</a:t>
            </a:r>
          </a:p>
          <a:p>
            <a:pPr marL="0" indent="0">
              <a:buNone/>
            </a:pPr>
            <a:r>
              <a:rPr lang="en-US" sz="3000" dirty="0"/>
              <a:t>Numerical Response</a:t>
            </a:r>
          </a:p>
          <a:p>
            <a:pPr marL="0" indent="0">
              <a:buNone/>
            </a:pPr>
            <a:r>
              <a:rPr lang="en-US" sz="3000" dirty="0"/>
              <a:t>	Linear Regression</a:t>
            </a:r>
          </a:p>
          <a:p>
            <a:pPr marL="0" indent="0">
              <a:buNone/>
            </a:pPr>
            <a:r>
              <a:rPr lang="en-US" sz="3000" dirty="0"/>
              <a:t>	K-Nearest Neighbor</a:t>
            </a:r>
          </a:p>
          <a:p>
            <a:pPr marL="0" indent="0">
              <a:buNone/>
            </a:pPr>
            <a:r>
              <a:rPr lang="en-US" sz="3000" dirty="0"/>
              <a:t>	Boosting</a:t>
            </a:r>
          </a:p>
          <a:p>
            <a:pPr marL="0" indent="0">
              <a:buNone/>
            </a:pPr>
            <a:endParaRPr lang="en-US" dirty="0"/>
          </a:p>
          <a:p>
            <a:pPr marL="0" indent="0">
              <a:lnSpc>
                <a:spcPct val="100000"/>
              </a:lnSpc>
              <a:spcBef>
                <a:spcPts val="0"/>
              </a:spcBef>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9" name="Content Placeholder 2">
            <a:extLst>
              <a:ext uri="{FF2B5EF4-FFF2-40B4-BE49-F238E27FC236}">
                <a16:creationId xmlns:a16="http://schemas.microsoft.com/office/drawing/2014/main" id="{35A08F58-AC2F-4524-A6EF-2C93D17F9F5A}"/>
              </a:ext>
            </a:extLst>
          </p:cNvPr>
          <p:cNvSpPr txBox="1">
            <a:spLocks/>
          </p:cNvSpPr>
          <p:nvPr/>
        </p:nvSpPr>
        <p:spPr>
          <a:xfrm>
            <a:off x="4817610" y="4086242"/>
            <a:ext cx="3995281" cy="1571195"/>
          </a:xfrm>
          <a:prstGeom prst="rect">
            <a:avLst/>
          </a:prstGeom>
          <a:ln>
            <a:noFill/>
          </a:ln>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700" dirty="0">
                <a:solidFill>
                  <a:srgbClr val="660066"/>
                </a:solidFill>
              </a:rPr>
              <a:t>Classification Model</a:t>
            </a:r>
          </a:p>
          <a:p>
            <a:pPr marL="0" indent="0">
              <a:buNone/>
            </a:pPr>
            <a:r>
              <a:rPr lang="en-US" sz="1650" dirty="0"/>
              <a:t>Categorical Response</a:t>
            </a:r>
          </a:p>
          <a:p>
            <a:pPr marL="0" indent="0">
              <a:buNone/>
            </a:pPr>
            <a:r>
              <a:rPr lang="en-US" sz="1650" dirty="0"/>
              <a:t>	Logistic Regression</a:t>
            </a:r>
          </a:p>
          <a:p>
            <a:pPr marL="0" indent="0">
              <a:buNone/>
            </a:pPr>
            <a:r>
              <a:rPr lang="en-US" sz="1650" dirty="0"/>
              <a:t>	K-Nearest Neighbor</a:t>
            </a:r>
          </a:p>
          <a:p>
            <a:pPr marL="0" indent="0">
              <a:buNone/>
            </a:pPr>
            <a:r>
              <a:rPr lang="en-US" sz="1650" dirty="0"/>
              <a:t>	Boosting</a:t>
            </a:r>
          </a:p>
          <a:p>
            <a:pPr marL="0" indent="0">
              <a:lnSpc>
                <a:spcPct val="100000"/>
              </a:lnSpc>
              <a:spcBef>
                <a:spcPts val="0"/>
              </a:spcBef>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10" name="Content Placeholder 2">
            <a:extLst>
              <a:ext uri="{FF2B5EF4-FFF2-40B4-BE49-F238E27FC236}">
                <a16:creationId xmlns:a16="http://schemas.microsoft.com/office/drawing/2014/main" id="{35A08F58-AC2F-4524-A6EF-2C93D17F9F5A}"/>
              </a:ext>
            </a:extLst>
          </p:cNvPr>
          <p:cNvSpPr txBox="1">
            <a:spLocks/>
          </p:cNvSpPr>
          <p:nvPr/>
        </p:nvSpPr>
        <p:spPr>
          <a:xfrm>
            <a:off x="374057" y="1855624"/>
            <a:ext cx="3942827" cy="3786350"/>
          </a:xfrm>
          <a:prstGeom prst="rect">
            <a:avLst/>
          </a:prstGeom>
          <a:ln>
            <a:solidFill>
              <a:schemeClr val="tx1"/>
            </a:solidFill>
          </a:ln>
        </p:spPr>
        <p:txBody>
          <a:bodyPr vert="horz" lIns="68580" tIns="34290" rIns="68580" bIns="34290" rtlCol="0">
            <a:normAutofit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Model Form</a:t>
            </a: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dirty="0"/>
          </a:p>
          <a:p>
            <a:pPr marL="0" indent="0">
              <a:buNone/>
            </a:pPr>
            <a:endParaRPr lang="en-US" dirty="0"/>
          </a:p>
          <a:p>
            <a:pPr marL="0" indent="0">
              <a:buNone/>
            </a:pPr>
            <a:endParaRPr lang="en-US" dirty="0"/>
          </a:p>
          <a:p>
            <a:pPr marL="0" indent="0">
              <a:lnSpc>
                <a:spcPct val="100000"/>
              </a:lnSpc>
              <a:spcBef>
                <a:spcPts val="0"/>
              </a:spcBef>
              <a:buNone/>
            </a:pPr>
            <a:r>
              <a:rPr lang="en-US" sz="3000" dirty="0"/>
              <a:t>    </a:t>
            </a: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11" name="Content Placeholder 2">
            <a:extLst>
              <a:ext uri="{FF2B5EF4-FFF2-40B4-BE49-F238E27FC236}">
                <a16:creationId xmlns:a16="http://schemas.microsoft.com/office/drawing/2014/main" id="{35A08F58-AC2F-4524-A6EF-2C93D17F9F5A}"/>
              </a:ext>
            </a:extLst>
          </p:cNvPr>
          <p:cNvSpPr txBox="1">
            <a:spLocks/>
          </p:cNvSpPr>
          <p:nvPr/>
        </p:nvSpPr>
        <p:spPr>
          <a:xfrm>
            <a:off x="4609445" y="1861671"/>
            <a:ext cx="4047736" cy="3786350"/>
          </a:xfrm>
          <a:prstGeom prst="rect">
            <a:avLst/>
          </a:prstGeom>
          <a:ln>
            <a:solidFill>
              <a:schemeClr val="tx1"/>
            </a:solidFill>
          </a:ln>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Response Type</a:t>
            </a: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dirty="0"/>
          </a:p>
          <a:p>
            <a:pPr marL="0" indent="0">
              <a:buNone/>
            </a:pPr>
            <a:endParaRPr lang="en-US" dirty="0"/>
          </a:p>
          <a:p>
            <a:pPr marL="0" indent="0">
              <a:lnSpc>
                <a:spcPct val="100000"/>
              </a:lnSpc>
              <a:spcBef>
                <a:spcPts val="0"/>
              </a:spcBef>
              <a:buNone/>
            </a:pPr>
            <a:r>
              <a:rPr lang="en-US" sz="3000" dirty="0"/>
              <a:t>    </a:t>
            </a: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4" name="Right Arrow 3">
            <a:extLst>
              <a:ext uri="{FF2B5EF4-FFF2-40B4-BE49-F238E27FC236}">
                <a16:creationId xmlns:a16="http://schemas.microsoft.com/office/drawing/2014/main" id="{FC1F27DB-94C4-1648-B1E1-8268A09B7130}"/>
              </a:ext>
            </a:extLst>
          </p:cNvPr>
          <p:cNvSpPr/>
          <p:nvPr/>
        </p:nvSpPr>
        <p:spPr>
          <a:xfrm rot="8592703">
            <a:off x="2135549" y="2960670"/>
            <a:ext cx="732096" cy="484632"/>
          </a:xfrm>
          <a:prstGeom prst="rightArrow">
            <a:avLst>
              <a:gd name="adj1" fmla="val 46434"/>
              <a:gd name="adj2" fmla="val 50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A90B0B3-15C4-6040-9DF3-A42FF4D3BF43}"/>
              </a:ext>
            </a:extLst>
          </p:cNvPr>
          <p:cNvCxnSpPr>
            <a:cxnSpLocks/>
          </p:cNvCxnSpPr>
          <p:nvPr/>
        </p:nvCxnSpPr>
        <p:spPr>
          <a:xfrm>
            <a:off x="1955462" y="3583184"/>
            <a:ext cx="0" cy="1010085"/>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86A793-F246-ED47-B688-3173482A7E7C}"/>
              </a:ext>
            </a:extLst>
          </p:cNvPr>
          <p:cNvCxnSpPr>
            <a:cxnSpLocks/>
          </p:cNvCxnSpPr>
          <p:nvPr/>
        </p:nvCxnSpPr>
        <p:spPr>
          <a:xfrm flipH="1">
            <a:off x="1229050" y="3526087"/>
            <a:ext cx="535955" cy="0"/>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3" name="Right Arrow 12">
            <a:extLst>
              <a:ext uri="{FF2B5EF4-FFF2-40B4-BE49-F238E27FC236}">
                <a16:creationId xmlns:a16="http://schemas.microsoft.com/office/drawing/2014/main" id="{B474C288-502B-2140-97AE-6E430664C148}"/>
              </a:ext>
            </a:extLst>
          </p:cNvPr>
          <p:cNvSpPr/>
          <p:nvPr/>
        </p:nvSpPr>
        <p:spPr>
          <a:xfrm rot="8592703">
            <a:off x="7443302" y="2064734"/>
            <a:ext cx="732096" cy="484632"/>
          </a:xfrm>
          <a:prstGeom prst="rightArrow">
            <a:avLst>
              <a:gd name="adj1" fmla="val 46434"/>
              <a:gd name="adj2" fmla="val 50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839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193037" y="487174"/>
            <a:ext cx="8223249" cy="1028700"/>
          </a:xfrm>
        </p:spPr>
        <p:txBody>
          <a:bodyPr>
            <a:normAutofit/>
          </a:bodyPr>
          <a:lstStyle/>
          <a:p>
            <a:r>
              <a:rPr lang="en-US" dirty="0">
                <a:latin typeface="Calibri" panose="020F0502020204030204" pitchFamily="34" charset="0"/>
                <a:cs typeface="Calibri" panose="020F0502020204030204" pitchFamily="34" charset="0"/>
              </a:rPr>
              <a:t>                                       Linear Regression</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80311" y="1868133"/>
            <a:ext cx="6262749" cy="1887053"/>
          </a:xfrm>
          <a:ln>
            <a:noFill/>
          </a:ln>
        </p:spPr>
        <p:txBody>
          <a:bodyPr>
            <a:normAutofit fontScale="85000" lnSpcReduction="20000"/>
          </a:bodyPr>
          <a:lstStyle/>
          <a:p>
            <a:pPr marL="0" indent="0">
              <a:buNone/>
            </a:pPr>
            <a:r>
              <a:rPr lang="mr-IN" sz="3000" dirty="0">
                <a:solidFill>
                  <a:srgbClr val="660066"/>
                </a:solidFill>
              </a:rPr>
              <a:t>Y</a:t>
            </a:r>
            <a:r>
              <a:rPr lang="mr-IN" sz="3000" dirty="0"/>
              <a:t> =f(</a:t>
            </a:r>
            <a:r>
              <a:rPr lang="mr-IN" sz="3000" dirty="0">
                <a:solidFill>
                  <a:srgbClr val="008000"/>
                </a:solidFill>
              </a:rPr>
              <a:t>X</a:t>
            </a:r>
            <a:r>
              <a:rPr lang="mr-IN" sz="3000" dirty="0"/>
              <a:t>)+</a:t>
            </a:r>
            <a:r>
              <a:rPr lang="mr-IN" sz="3000" dirty="0">
                <a:solidFill>
                  <a:srgbClr val="FF0000"/>
                </a:solidFill>
              </a:rPr>
              <a:t>ε</a:t>
            </a:r>
            <a:r>
              <a:rPr lang="en-US" sz="3000" dirty="0">
                <a:solidFill>
                  <a:srgbClr val="FF0000"/>
                </a:solidFill>
              </a:rPr>
              <a:t> 	  </a:t>
            </a:r>
            <a:r>
              <a:rPr lang="en-US" sz="1500" dirty="0"/>
              <a:t>actual                                             </a:t>
            </a:r>
            <a:r>
              <a:rPr lang="mr-IN" sz="1950" dirty="0"/>
              <a:t>+</a:t>
            </a:r>
            <a:r>
              <a:rPr lang="mr-IN" sz="1950" dirty="0">
                <a:solidFill>
                  <a:srgbClr val="FF0000"/>
                </a:solidFill>
              </a:rPr>
              <a:t>ε</a:t>
            </a:r>
            <a:r>
              <a:rPr lang="en-US" sz="1950" dirty="0">
                <a:solidFill>
                  <a:srgbClr val="FF0000"/>
                </a:solidFill>
              </a:rPr>
              <a:t> </a:t>
            </a:r>
            <a:endParaRPr lang="en-US" sz="1950" dirty="0"/>
          </a:p>
          <a:p>
            <a:pPr marL="0" indent="0">
              <a:buNone/>
            </a:pPr>
            <a:endParaRPr lang="en-US" sz="1500" dirty="0"/>
          </a:p>
          <a:p>
            <a:pPr marL="0" indent="0">
              <a:spcBef>
                <a:spcPts val="0"/>
              </a:spcBef>
              <a:buNone/>
            </a:pPr>
            <a:r>
              <a:rPr lang="en-US" sz="3000" dirty="0"/>
              <a:t>       </a:t>
            </a:r>
            <a:r>
              <a:rPr lang="mr-IN" sz="3000" dirty="0"/>
              <a:t>ˆ</a:t>
            </a:r>
            <a:br>
              <a:rPr lang="mr-IN" sz="3000" dirty="0"/>
            </a:br>
            <a:r>
              <a:rPr lang="en-US" sz="3000" dirty="0" err="1">
                <a:solidFill>
                  <a:srgbClr val="660066"/>
                </a:solidFill>
              </a:rPr>
              <a:t>Ŷ</a:t>
            </a:r>
            <a:r>
              <a:rPr lang="mr-IN" sz="3000" dirty="0"/>
              <a:t>= </a:t>
            </a:r>
            <a:r>
              <a:rPr lang="en-US" sz="3000" dirty="0"/>
              <a:t>f</a:t>
            </a:r>
            <a:r>
              <a:rPr lang="mr-IN" sz="3000" dirty="0"/>
              <a:t>(</a:t>
            </a:r>
            <a:r>
              <a:rPr lang="mr-IN" sz="3000" dirty="0">
                <a:solidFill>
                  <a:srgbClr val="57903F"/>
                </a:solidFill>
              </a:rPr>
              <a:t>X</a:t>
            </a:r>
            <a:r>
              <a:rPr lang="mr-IN" sz="3000" dirty="0"/>
              <a:t>) </a:t>
            </a:r>
            <a:r>
              <a:rPr lang="en-US" sz="3000" dirty="0"/>
              <a:t>       </a:t>
            </a:r>
            <a:r>
              <a:rPr lang="en-US" sz="1650" dirty="0"/>
              <a:t>predicted</a:t>
            </a:r>
          </a:p>
          <a:p>
            <a:pPr marL="0" indent="0">
              <a:spcBef>
                <a:spcPts val="0"/>
              </a:spcBef>
              <a:buNone/>
            </a:pPr>
            <a:endParaRPr lang="en-US" sz="1650" dirty="0"/>
          </a:p>
          <a:p>
            <a:pPr marL="0" indent="0">
              <a:buNone/>
            </a:pPr>
            <a:r>
              <a:rPr lang="en-US" sz="3000" dirty="0"/>
              <a:t>                   </a:t>
            </a:r>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7217002" y="1561956"/>
            <a:ext cx="1734770" cy="3150909"/>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solidFill>
                  <a:srgbClr val="008000"/>
                </a:solidFill>
              </a:rPr>
              <a:t>Estimate Intercept and slope by minimizing the </a:t>
            </a:r>
          </a:p>
          <a:p>
            <a:pPr marL="0" indent="0">
              <a:buNone/>
            </a:pPr>
            <a:r>
              <a:rPr lang="en-US" sz="1275" dirty="0">
                <a:solidFill>
                  <a:srgbClr val="FF0000"/>
                </a:solidFill>
              </a:rPr>
              <a:t>Residual Sum of Squares (RSS)</a:t>
            </a:r>
          </a:p>
          <a:p>
            <a:pPr marL="0" indent="0">
              <a:buNone/>
            </a:pPr>
            <a:endParaRPr lang="en-US" sz="1275" dirty="0">
              <a:solidFill>
                <a:srgbClr val="008000"/>
              </a:solidFill>
            </a:endParaRPr>
          </a:p>
          <a:p>
            <a:pPr marL="0" indent="0">
              <a:buNone/>
            </a:pPr>
            <a:endParaRPr lang="en-US" sz="1275"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621558" y="5493673"/>
            <a:ext cx="8522443" cy="1138189"/>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00" dirty="0"/>
              <a:t>P-value </a:t>
            </a:r>
            <a:r>
              <a:rPr lang="mr-IN" sz="1200" dirty="0"/>
              <a:t>–</a:t>
            </a:r>
            <a:r>
              <a:rPr lang="en-US" sz="1200" dirty="0"/>
              <a:t>   </a:t>
            </a:r>
          </a:p>
          <a:p>
            <a:pPr marL="0" indent="0">
              <a:buNone/>
            </a:pPr>
            <a:r>
              <a:rPr lang="en-US" sz="1125" dirty="0"/>
              <a:t> </a:t>
            </a:r>
          </a:p>
          <a:p>
            <a:pPr marL="0" indent="0">
              <a:buNone/>
            </a:pPr>
            <a:endParaRPr lang="en-US" sz="1125" dirty="0"/>
          </a:p>
        </p:txBody>
      </p:sp>
      <p:pic>
        <p:nvPicPr>
          <p:cNvPr id="5" name="Picture 4" descr="Screen Shot 2021-01-07 at 5.02.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9726" y="1766522"/>
            <a:ext cx="1450383" cy="551916"/>
          </a:xfrm>
          <a:prstGeom prst="rect">
            <a:avLst/>
          </a:prstGeom>
        </p:spPr>
      </p:pic>
      <p:pic>
        <p:nvPicPr>
          <p:cNvPr id="9" name="Picture 8" descr="Screen Shot 2021-01-07 at 5.08.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470" y="2716608"/>
            <a:ext cx="1316718" cy="438906"/>
          </a:xfrm>
          <a:prstGeom prst="rect">
            <a:avLst/>
          </a:prstGeom>
        </p:spPr>
      </p:pic>
      <p:pic>
        <p:nvPicPr>
          <p:cNvPr id="10" name="Picture 9" descr="Screen Shot 2021-01-07 at 5.14.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766" y="3215570"/>
            <a:ext cx="2862135" cy="525698"/>
          </a:xfrm>
          <a:prstGeom prst="rect">
            <a:avLst/>
          </a:prstGeom>
        </p:spPr>
      </p:pic>
      <p:pic>
        <p:nvPicPr>
          <p:cNvPr id="11" name="Picture 10" descr="Screen Shot 2021-01-07 at 5.20.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36" y="3838935"/>
            <a:ext cx="5396645" cy="562151"/>
          </a:xfrm>
          <a:prstGeom prst="rect">
            <a:avLst/>
          </a:prstGeom>
        </p:spPr>
      </p:pic>
      <p:pic>
        <p:nvPicPr>
          <p:cNvPr id="12" name="Picture 11" descr="Screen Shot 2021-01-07 at 5.21.1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43" y="4389588"/>
            <a:ext cx="5457614" cy="571751"/>
          </a:xfrm>
          <a:prstGeom prst="rect">
            <a:avLst/>
          </a:prstGeom>
        </p:spPr>
      </p:pic>
      <p:pic>
        <p:nvPicPr>
          <p:cNvPr id="13" name="Picture 12" descr="Screen Shot 2021-01-07 at 5.22.1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8354" y="3915757"/>
            <a:ext cx="1356878" cy="973115"/>
          </a:xfrm>
          <a:prstGeom prst="rect">
            <a:avLst/>
          </a:prstGeom>
        </p:spPr>
      </p:pic>
      <p:sp>
        <p:nvSpPr>
          <p:cNvPr id="15" name="Rectangle 14"/>
          <p:cNvSpPr/>
          <p:nvPr/>
        </p:nvSpPr>
        <p:spPr>
          <a:xfrm>
            <a:off x="1229467" y="5517950"/>
            <a:ext cx="6366677" cy="323165"/>
          </a:xfrm>
          <a:prstGeom prst="rect">
            <a:avLst/>
          </a:prstGeom>
        </p:spPr>
        <p:txBody>
          <a:bodyPr wrap="square">
            <a:spAutoFit/>
          </a:bodyPr>
          <a:lstStyle/>
          <a:p>
            <a:r>
              <a:rPr lang="en-US" sz="1500" baseline="30000" dirty="0"/>
              <a:t>the probability of observing any number equal to |t| or larger in absolute value, assuming β</a:t>
            </a:r>
            <a:r>
              <a:rPr lang="en-US" sz="1500" baseline="-25000" dirty="0"/>
              <a:t>1 </a:t>
            </a:r>
            <a:r>
              <a:rPr lang="en-US" sz="1500" baseline="30000" dirty="0"/>
              <a:t>= 0.</a:t>
            </a:r>
            <a:endParaRPr lang="en-US" sz="1500" dirty="0"/>
          </a:p>
        </p:txBody>
      </p:sp>
      <p:pic>
        <p:nvPicPr>
          <p:cNvPr id="16" name="Picture 15" descr="Screen Shot 2021-01-07 at 5.31.3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07" y="4856632"/>
            <a:ext cx="1361240" cy="608975"/>
          </a:xfrm>
          <a:prstGeom prst="rect">
            <a:avLst/>
          </a:prstGeom>
        </p:spPr>
      </p:pic>
      <p:sp>
        <p:nvSpPr>
          <p:cNvPr id="14" name="Content Placeholder 2">
            <a:extLst>
              <a:ext uri="{FF2B5EF4-FFF2-40B4-BE49-F238E27FC236}">
                <a16:creationId xmlns:a16="http://schemas.microsoft.com/office/drawing/2014/main" id="{9E0C7F72-1AC1-B246-AE9F-E6AFD5AFA94C}"/>
              </a:ext>
            </a:extLst>
          </p:cNvPr>
          <p:cNvSpPr txBox="1">
            <a:spLocks/>
          </p:cNvSpPr>
          <p:nvPr/>
        </p:nvSpPr>
        <p:spPr>
          <a:xfrm>
            <a:off x="7253281" y="3330966"/>
            <a:ext cx="1890719" cy="3150909"/>
          </a:xfrm>
          <a:prstGeom prst="rect">
            <a:avLst/>
          </a:prstGeom>
        </p:spPr>
        <p:txBody>
          <a:bodyPr vert="horz" lIns="68580" tIns="34290" rIns="68580" bIns="34290" rtlCol="0">
            <a:normAutofit fontScale="9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solidFill>
                  <a:srgbClr val="008000"/>
                </a:solidFill>
              </a:rPr>
              <a:t>input variables</a:t>
            </a:r>
          </a:p>
          <a:p>
            <a:pPr marL="0" indent="0">
              <a:buNone/>
            </a:pPr>
            <a:r>
              <a:rPr lang="en-US" sz="1275" dirty="0">
                <a:solidFill>
                  <a:srgbClr val="008000"/>
                </a:solidFill>
              </a:rPr>
              <a:t>independent variables </a:t>
            </a:r>
          </a:p>
          <a:p>
            <a:pPr marL="0" indent="0">
              <a:buNone/>
            </a:pPr>
            <a:r>
              <a:rPr lang="en-US" sz="1275" dirty="0">
                <a:solidFill>
                  <a:srgbClr val="008000"/>
                </a:solidFill>
              </a:rPr>
              <a:t>feature variables</a:t>
            </a:r>
          </a:p>
          <a:p>
            <a:pPr marL="0" indent="0">
              <a:buNone/>
            </a:pPr>
            <a:r>
              <a:rPr lang="en-US" sz="1275" dirty="0">
                <a:solidFill>
                  <a:srgbClr val="008000"/>
                </a:solidFill>
              </a:rPr>
              <a:t>Predictors</a:t>
            </a:r>
          </a:p>
          <a:p>
            <a:pPr marL="0" indent="0">
              <a:buNone/>
            </a:pPr>
            <a:r>
              <a:rPr lang="en-US" sz="1275" dirty="0">
                <a:solidFill>
                  <a:srgbClr val="008000"/>
                </a:solidFill>
              </a:rPr>
              <a:t>Drivers</a:t>
            </a:r>
          </a:p>
          <a:p>
            <a:pPr marL="0" indent="0">
              <a:buNone/>
            </a:pPr>
            <a:endParaRPr lang="en-US" sz="1275" dirty="0">
              <a:solidFill>
                <a:srgbClr val="008000"/>
              </a:solidFill>
            </a:endParaRPr>
          </a:p>
          <a:p>
            <a:pPr marL="0" indent="0">
              <a:buNone/>
            </a:pPr>
            <a:r>
              <a:rPr lang="en-US" sz="1275" dirty="0">
                <a:solidFill>
                  <a:srgbClr val="660066"/>
                </a:solidFill>
              </a:rPr>
              <a:t>output variable </a:t>
            </a:r>
          </a:p>
          <a:p>
            <a:pPr marL="0" indent="0">
              <a:buNone/>
            </a:pPr>
            <a:r>
              <a:rPr lang="en-US" sz="1275" dirty="0">
                <a:solidFill>
                  <a:srgbClr val="660066"/>
                </a:solidFill>
              </a:rPr>
              <a:t>response </a:t>
            </a:r>
          </a:p>
          <a:p>
            <a:pPr marL="0" indent="0">
              <a:buNone/>
            </a:pPr>
            <a:r>
              <a:rPr lang="en-US" sz="1275" dirty="0">
                <a:solidFill>
                  <a:srgbClr val="660066"/>
                </a:solidFill>
              </a:rPr>
              <a:t>dependent variable </a:t>
            </a:r>
          </a:p>
          <a:p>
            <a:pPr marL="0" indent="0">
              <a:buNone/>
            </a:pPr>
            <a:endParaRPr lang="en-US" sz="1275" dirty="0">
              <a:solidFill>
                <a:srgbClr val="660066"/>
              </a:solidFill>
            </a:endParaRPr>
          </a:p>
          <a:p>
            <a:pPr marL="0" indent="0">
              <a:buNone/>
            </a:pPr>
            <a:r>
              <a:rPr lang="en-US" sz="1275" dirty="0">
                <a:solidFill>
                  <a:srgbClr val="FF0000"/>
                </a:solidFill>
              </a:rPr>
              <a:t>Error Term</a:t>
            </a:r>
          </a:p>
          <a:p>
            <a:pPr marL="0" indent="0">
              <a:buNone/>
            </a:pPr>
            <a:endParaRPr lang="en-US" sz="1275" dirty="0">
              <a:solidFill>
                <a:srgbClr val="FF0000"/>
              </a:solidFill>
            </a:endParaRPr>
          </a:p>
          <a:p>
            <a:pPr marL="0" indent="0">
              <a:buNone/>
            </a:pPr>
            <a:endParaRPr lang="en-US" sz="1275"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17" name="Content Placeholder 2">
            <a:extLst>
              <a:ext uri="{FF2B5EF4-FFF2-40B4-BE49-F238E27FC236}">
                <a16:creationId xmlns:a16="http://schemas.microsoft.com/office/drawing/2014/main" id="{3E182B24-1B34-DF47-A2CA-845FF40BA603}"/>
              </a:ext>
            </a:extLst>
          </p:cNvPr>
          <p:cNvSpPr txBox="1">
            <a:spLocks/>
          </p:cNvSpPr>
          <p:nvPr/>
        </p:nvSpPr>
        <p:spPr>
          <a:xfrm>
            <a:off x="3999318" y="1452921"/>
            <a:ext cx="1220791" cy="304257"/>
          </a:xfrm>
          <a:prstGeom prst="rect">
            <a:avLst/>
          </a:prstGeom>
        </p:spPr>
        <p:txBody>
          <a:bodyPr vert="horz" lIns="68580" tIns="34290" rIns="68580" bIns="3429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t>Intercept.    slope</a:t>
            </a:r>
          </a:p>
          <a:p>
            <a:pPr marL="0" indent="0">
              <a:buNone/>
            </a:pPr>
            <a:endParaRPr lang="en-US" sz="1275"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cxnSp>
        <p:nvCxnSpPr>
          <p:cNvPr id="8" name="Straight Arrow Connector 7">
            <a:extLst>
              <a:ext uri="{FF2B5EF4-FFF2-40B4-BE49-F238E27FC236}">
                <a16:creationId xmlns:a16="http://schemas.microsoft.com/office/drawing/2014/main" id="{283CDF44-8032-2843-9762-2B2DB0A671CE}"/>
              </a:ext>
            </a:extLst>
          </p:cNvPr>
          <p:cNvCxnSpPr>
            <a:cxnSpLocks/>
          </p:cNvCxnSpPr>
          <p:nvPr/>
        </p:nvCxnSpPr>
        <p:spPr>
          <a:xfrm>
            <a:off x="4412805" y="1682773"/>
            <a:ext cx="82112" cy="30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0CEF3C-62D0-714D-92CB-10A4891F2BB3}"/>
              </a:ext>
            </a:extLst>
          </p:cNvPr>
          <p:cNvCxnSpPr>
            <a:cxnSpLocks/>
          </p:cNvCxnSpPr>
          <p:nvPr/>
        </p:nvCxnSpPr>
        <p:spPr>
          <a:xfrm>
            <a:off x="4908404" y="1652527"/>
            <a:ext cx="0" cy="329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153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258338" y="459135"/>
            <a:ext cx="8223249" cy="1028700"/>
          </a:xfrm>
        </p:spPr>
        <p:txBody>
          <a:bodyPr>
            <a:normAutofit/>
          </a:bodyPr>
          <a:lstStyle/>
          <a:p>
            <a:r>
              <a:rPr lang="en-US" dirty="0">
                <a:latin typeface="Calibri" panose="020F0502020204030204" pitchFamily="34" charset="0"/>
                <a:cs typeface="Calibri" panose="020F0502020204030204" pitchFamily="34" charset="0"/>
              </a:rPr>
              <a:t>                                       Error </a:t>
            </a:r>
            <a:r>
              <a:rPr lang="en-US" dirty="0">
                <a:solidFill>
                  <a:srgbClr val="660066"/>
                </a:solidFill>
                <a:latin typeface="Calibri" panose="020F0502020204030204" pitchFamily="34" charset="0"/>
                <a:cs typeface="Calibri" panose="020F0502020204030204" pitchFamily="34" charset="0"/>
              </a:rPr>
              <a:t>Discussion</a:t>
            </a:r>
          </a:p>
        </p:txBody>
      </p:sp>
      <p:sp>
        <p:nvSpPr>
          <p:cNvPr id="7" name="Content Placeholder 6"/>
          <p:cNvSpPr>
            <a:spLocks noGrp="1"/>
          </p:cNvSpPr>
          <p:nvPr>
            <p:ph idx="1"/>
          </p:nvPr>
        </p:nvSpPr>
        <p:spPr>
          <a:xfrm>
            <a:off x="598063" y="1943874"/>
            <a:ext cx="7543800" cy="3052421"/>
          </a:xfrm>
        </p:spPr>
        <p:txBody>
          <a:bodyPr>
            <a:normAutofit/>
          </a:bodyPr>
          <a:lstStyle/>
          <a:p>
            <a:pPr marL="0" indent="0">
              <a:buNone/>
            </a:pPr>
            <a:r>
              <a:rPr lang="en-US" sz="2100" b="1" dirty="0"/>
              <a:t>Differences and relationships between:</a:t>
            </a:r>
          </a:p>
          <a:p>
            <a:pPr marL="342900" indent="-342900">
              <a:buAutoNum type="arabicPeriod"/>
            </a:pPr>
            <a:r>
              <a:rPr lang="en-US" sz="1800" dirty="0"/>
              <a:t>RSS </a:t>
            </a:r>
            <a:r>
              <a:rPr lang="mr-IN" sz="1800" dirty="0"/>
              <a:t>–</a:t>
            </a:r>
            <a:r>
              <a:rPr lang="en-US" sz="1800" dirty="0"/>
              <a:t>Residual Sum of Squares</a:t>
            </a:r>
          </a:p>
          <a:p>
            <a:pPr marL="342900" indent="-342900">
              <a:buAutoNum type="arabicPeriod"/>
            </a:pPr>
            <a:r>
              <a:rPr lang="en-US" sz="1800" dirty="0"/>
              <a:t>MSE - Mean Square Error</a:t>
            </a:r>
          </a:p>
          <a:p>
            <a:pPr marL="342900" indent="-342900">
              <a:buAutoNum type="arabicPeriod"/>
            </a:pPr>
            <a:r>
              <a:rPr lang="en-US" sz="1800" dirty="0"/>
              <a:t>RSE -  Residual Standards Error = sqrt(RSS/(n − 2))</a:t>
            </a:r>
          </a:p>
          <a:p>
            <a:pPr marL="342900" indent="-342900">
              <a:buAutoNum type="arabicPeriod"/>
            </a:pPr>
            <a:r>
              <a:rPr lang="en-US" sz="1800" dirty="0"/>
              <a:t>R-Square = 1- TSS/RSS</a:t>
            </a:r>
          </a:p>
          <a:p>
            <a:pPr marL="342900" indent="-342900">
              <a:buAutoNum type="arabicPeriod"/>
            </a:pPr>
            <a:r>
              <a:rPr lang="en-US" sz="1800" b="1" dirty="0"/>
              <a:t>Adjusted R-Square</a:t>
            </a:r>
          </a:p>
          <a:p>
            <a:pPr marL="342900" indent="-342900">
              <a:buAutoNum type="arabicPeriod"/>
            </a:pPr>
            <a:r>
              <a:rPr lang="en-US" sz="1800" dirty="0"/>
              <a:t>AIC = n log(Var)+2K.  (K number of predictors</a:t>
            </a:r>
          </a:p>
          <a:p>
            <a:pPr marL="342900" indent="-342900">
              <a:buAutoNum type="arabicPeriod"/>
            </a:pPr>
            <a:r>
              <a:rPr lang="en-US" sz="1800" dirty="0"/>
              <a:t>MAPE </a:t>
            </a:r>
            <a:r>
              <a:rPr lang="mr-IN" sz="1800" dirty="0"/>
              <a:t>–</a:t>
            </a:r>
            <a:r>
              <a:rPr lang="en-US" sz="1800" dirty="0"/>
              <a:t> “Mean Absolute Percent Error”</a:t>
            </a:r>
          </a:p>
          <a:p>
            <a:pPr marL="342900" indent="-342900">
              <a:buFont typeface="Garamond" pitchFamily="18" charset="0"/>
              <a:buAutoNum type="arabicPeriod"/>
            </a:pPr>
            <a:r>
              <a:rPr lang="en-US" sz="1800" dirty="0"/>
              <a:t>Correlation</a:t>
            </a:r>
          </a:p>
          <a:p>
            <a:pPr marL="342900" indent="-342900">
              <a:buAutoNum type="arabicPeriod"/>
            </a:pPr>
            <a:endParaRPr lang="en-US" sz="1800" dirty="0"/>
          </a:p>
          <a:p>
            <a:pPr marL="342900" indent="-342900">
              <a:buAutoNum type="arabicPeriod"/>
            </a:pPr>
            <a:endParaRPr lang="en-US" sz="1800" dirty="0"/>
          </a:p>
          <a:p>
            <a:pPr marL="0" indent="0">
              <a:buNone/>
            </a:pPr>
            <a:endParaRPr lang="en-US" sz="18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3750" dirty="0"/>
          </a:p>
          <a:p>
            <a:endParaRPr lang="en-US" sz="3750" dirty="0"/>
          </a:p>
          <a:p>
            <a:pPr marL="0" indent="0">
              <a:buNone/>
            </a:pPr>
            <a:endParaRPr lang="en-US" sz="3750" dirty="0"/>
          </a:p>
          <a:p>
            <a:pPr marL="0" indent="0">
              <a:buNone/>
            </a:pPr>
            <a:endParaRPr lang="en-US" dirty="0"/>
          </a:p>
        </p:txBody>
      </p:sp>
      <p:pic>
        <p:nvPicPr>
          <p:cNvPr id="4" name="Picture 3" descr="Screen Shot 2021-01-07 at 5.1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211" y="2346022"/>
            <a:ext cx="2862135" cy="525698"/>
          </a:xfrm>
          <a:prstGeom prst="rect">
            <a:avLst/>
          </a:prstGeom>
        </p:spPr>
      </p:pic>
      <p:pic>
        <p:nvPicPr>
          <p:cNvPr id="5" name="Picture 4" descr="Screen Shot 2021-01-03 at 5.25.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65" y="2704040"/>
            <a:ext cx="2438522" cy="721604"/>
          </a:xfrm>
          <a:prstGeom prst="rect">
            <a:avLst/>
          </a:prstGeom>
        </p:spPr>
      </p:pic>
      <p:sp>
        <p:nvSpPr>
          <p:cNvPr id="6" name="Content Placeholder 6"/>
          <p:cNvSpPr txBox="1">
            <a:spLocks/>
          </p:cNvSpPr>
          <p:nvPr/>
        </p:nvSpPr>
        <p:spPr>
          <a:xfrm>
            <a:off x="644325" y="5155465"/>
            <a:ext cx="7543800" cy="1561424"/>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t>* </a:t>
            </a:r>
            <a:r>
              <a:rPr lang="en-US" sz="1200" dirty="0"/>
              <a:t>TSS : Total Sum Squares ( Sum of square difference between y and mean(y))</a:t>
            </a:r>
          </a:p>
          <a:p>
            <a:pPr marL="0" indent="0">
              <a:buNone/>
            </a:pPr>
            <a:r>
              <a:rPr lang="en-US" sz="1800" b="1" dirty="0"/>
              <a:t>Regression is better when: </a:t>
            </a:r>
          </a:p>
          <a:p>
            <a:r>
              <a:rPr lang="en-US" sz="1800" b="1" dirty="0"/>
              <a:t>Adjusted R-Square as close as possible to 1</a:t>
            </a:r>
          </a:p>
          <a:p>
            <a:r>
              <a:rPr lang="en-US" sz="1800" b="1" dirty="0"/>
              <a:t>AIC as small as possible</a:t>
            </a:r>
          </a:p>
          <a:p>
            <a:endParaRPr lang="en-US" sz="3750" dirty="0"/>
          </a:p>
          <a:p>
            <a:endParaRPr lang="en-US" sz="3750" dirty="0"/>
          </a:p>
          <a:p>
            <a:pPr marL="0" indent="0">
              <a:buNone/>
            </a:pPr>
            <a:endParaRPr lang="en-US" sz="3750" dirty="0"/>
          </a:p>
          <a:p>
            <a:pPr marL="0" indent="0">
              <a:buNone/>
            </a:pPr>
            <a:endParaRPr lang="en-US" sz="1125" dirty="0"/>
          </a:p>
        </p:txBody>
      </p:sp>
      <p:pic>
        <p:nvPicPr>
          <p:cNvPr id="3" name="Picture 2">
            <a:extLst>
              <a:ext uri="{FF2B5EF4-FFF2-40B4-BE49-F238E27FC236}">
                <a16:creationId xmlns:a16="http://schemas.microsoft.com/office/drawing/2014/main" id="{14B55BFF-34D3-3046-956B-A4E532D6F438}"/>
              </a:ext>
            </a:extLst>
          </p:cNvPr>
          <p:cNvPicPr>
            <a:picLocks noChangeAspect="1"/>
          </p:cNvPicPr>
          <p:nvPr/>
        </p:nvPicPr>
        <p:blipFill>
          <a:blip r:embed="rId4"/>
          <a:stretch>
            <a:fillRect/>
          </a:stretch>
        </p:blipFill>
        <p:spPr>
          <a:xfrm>
            <a:off x="5693835" y="3374892"/>
            <a:ext cx="3438878" cy="1265577"/>
          </a:xfrm>
          <a:prstGeom prst="rect">
            <a:avLst/>
          </a:prstGeom>
        </p:spPr>
      </p:pic>
    </p:spTree>
    <p:extLst>
      <p:ext uri="{BB962C8B-B14F-4D97-AF65-F5344CB8AC3E}">
        <p14:creationId xmlns:p14="http://schemas.microsoft.com/office/powerpoint/2010/main" val="2205047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220095" y="431054"/>
            <a:ext cx="8223249" cy="1028700"/>
          </a:xfrm>
        </p:spPr>
        <p:txBody>
          <a:bodyPr>
            <a:normAutofit/>
          </a:bodyPr>
          <a:lstStyle/>
          <a:p>
            <a:r>
              <a:rPr lang="en-US" dirty="0">
                <a:latin typeface="Calibri" panose="020F0502020204030204" pitchFamily="34" charset="0"/>
                <a:cs typeface="Calibri" panose="020F0502020204030204" pitchFamily="34" charset="0"/>
              </a:rPr>
              <a:t>Model Diagnostics, Significance and Fit</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80311" y="1868131"/>
            <a:ext cx="8188472" cy="4363336"/>
          </a:xfrm>
          <a:ln>
            <a:noFill/>
          </a:ln>
        </p:spPr>
        <p:txBody>
          <a:bodyPr>
            <a:normAutofit fontScale="92500" lnSpcReduction="20000"/>
          </a:bodyPr>
          <a:lstStyle/>
          <a:p>
            <a:r>
              <a:rPr lang="en-US" sz="1800" b="1" dirty="0"/>
              <a:t>Check Residual plot:</a:t>
            </a:r>
          </a:p>
          <a:p>
            <a:r>
              <a:rPr lang="en-US" sz="1800" dirty="0"/>
              <a:t>Are the residuals around 0 with no pattern? </a:t>
            </a:r>
          </a:p>
          <a:p>
            <a:pPr lvl="1"/>
            <a:r>
              <a:rPr lang="en-US" sz="1400" dirty="0"/>
              <a:t> If not, there may be a better form instead of linear         </a:t>
            </a:r>
          </a:p>
          <a:p>
            <a:r>
              <a:rPr lang="en-US" sz="1800" dirty="0"/>
              <a:t>Are the residuals of equal value in all independent values?</a:t>
            </a:r>
          </a:p>
          <a:p>
            <a:pPr lvl="1"/>
            <a:r>
              <a:rPr lang="en-US" sz="1400" dirty="0"/>
              <a:t>If not, the residuals have</a:t>
            </a:r>
            <a:r>
              <a:rPr lang="en-US" sz="1650" dirty="0"/>
              <a:t> </a:t>
            </a:r>
            <a:r>
              <a:rPr lang="en-US" sz="1500" dirty="0"/>
              <a:t>heteroscedasticity instead of homoscedasticity and it is suggested to use logs.</a:t>
            </a:r>
          </a:p>
          <a:p>
            <a:r>
              <a:rPr lang="en-US" sz="1800" dirty="0"/>
              <a:t>Outliers. </a:t>
            </a:r>
          </a:p>
          <a:p>
            <a:pPr lvl="1"/>
            <a:r>
              <a:rPr lang="en-US" sz="1650" dirty="0"/>
              <a:t>Check for outliers on the residual plot. Do this outliers affect the predictions?</a:t>
            </a:r>
          </a:p>
          <a:p>
            <a:r>
              <a:rPr lang="en-US" sz="1800" dirty="0"/>
              <a:t>High-leverage points. Very influential points</a:t>
            </a:r>
          </a:p>
          <a:p>
            <a:pPr lvl="1"/>
            <a:r>
              <a:rPr lang="en-US" sz="1650" dirty="0"/>
              <a:t>Check the leverage versus residual plot</a:t>
            </a:r>
          </a:p>
          <a:p>
            <a:endParaRPr lang="en-US" sz="1800" dirty="0"/>
          </a:p>
          <a:p>
            <a:r>
              <a:rPr lang="en-US" sz="1800" dirty="0"/>
              <a:t>Collinearity</a:t>
            </a:r>
          </a:p>
          <a:p>
            <a:pPr lvl="1"/>
            <a:r>
              <a:rPr lang="en-US" sz="1650" dirty="0"/>
              <a:t>Check correlations to know the best predictors for he model</a:t>
            </a:r>
          </a:p>
          <a:p>
            <a:pPr lvl="1"/>
            <a:endParaRPr lang="en-US" sz="1650" dirty="0"/>
          </a:p>
          <a:p>
            <a:pPr lvl="1"/>
            <a:r>
              <a:rPr lang="en-US" sz="1650" dirty="0"/>
              <a:t>Are the p-values less than 5%?</a:t>
            </a:r>
          </a:p>
          <a:p>
            <a:pPr>
              <a:spcBef>
                <a:spcPts val="0"/>
              </a:spcBef>
              <a:buFont typeface="Wingdings" charset="2"/>
              <a:buChar char="Ø"/>
            </a:pPr>
            <a:endParaRPr lang="en-US" sz="1650" dirty="0"/>
          </a:p>
          <a:p>
            <a:pPr marL="0" indent="0">
              <a:buNone/>
            </a:pPr>
            <a:r>
              <a:rPr lang="en-US" sz="3000" dirty="0"/>
              <a:t>                   </a:t>
            </a:r>
          </a:p>
          <a:p>
            <a:pPr marL="0" indent="0">
              <a:buNone/>
            </a:pP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1478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solidFill>
                  <a:schemeClr val="accent6"/>
                </a:solidFill>
                <a:latin typeface="Calibri" panose="020F0502020204030204" pitchFamily="34" charset="0"/>
                <a:cs typeface="Calibri" panose="020F0502020204030204" pitchFamily="34" charset="0"/>
              </a:rPr>
              <a:t>Homework # 2 Review</a:t>
            </a:r>
            <a:endParaRPr lang="en-US" sz="1600" b="1" dirty="0">
              <a:solidFill>
                <a:schemeClr val="accent6"/>
              </a:solidFill>
              <a:latin typeface="Calibri" panose="020F0502020204030204" pitchFamily="34" charset="0"/>
              <a:cs typeface="Calibri" panose="020F0502020204030204" pitchFamily="34" charset="0"/>
            </a:endParaRPr>
          </a:p>
          <a:p>
            <a:pPr marL="617220" lvl="1" indent="-342900">
              <a:buAutoNum type="arabicPeriod"/>
            </a:pPr>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a:p>
            <a:pPr marL="617220" lvl="1" indent="-342900">
              <a:buAutoNum type="arabicPeriod"/>
            </a:pPr>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 </a:t>
            </a:r>
          </a:p>
          <a:p>
            <a:pPr marL="617220" lvl="1" indent="-342900">
              <a:buAutoNum type="arabicPeriod"/>
            </a:pPr>
            <a:r>
              <a:rPr lang="en-US" sz="1600" b="1" dirty="0" err="1">
                <a:latin typeface="Calibri" panose="020F0502020204030204" pitchFamily="34" charset="0"/>
                <a:cs typeface="Calibri" panose="020F0502020204030204" pitchFamily="34" charset="0"/>
              </a:rPr>
              <a:t>Zida</a:t>
            </a:r>
            <a:r>
              <a:rPr lang="en-US" sz="1600" b="1" dirty="0">
                <a:latin typeface="Calibri" panose="020F0502020204030204" pitchFamily="34" charset="0"/>
                <a:cs typeface="Calibri" panose="020F0502020204030204" pitchFamily="34" charset="0"/>
              </a:rPr>
              <a:t> Wang</a:t>
            </a:r>
          </a:p>
          <a:p>
            <a:pPr marL="342900" indent="-342900">
              <a:buAutoNum type="arabicPeriod"/>
            </a:pPr>
            <a:r>
              <a:rPr lang="en-US"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err="1">
                <a:latin typeface="Calibri" panose="020F0502020204030204" pitchFamily="34" charset="0"/>
                <a:cs typeface="Calibri" panose="020F0502020204030204" pitchFamily="34" charset="0"/>
              </a:rPr>
              <a:t>Haoyu</a:t>
            </a:r>
            <a:r>
              <a:rPr lang="en-US" sz="1600" b="1" dirty="0">
                <a:latin typeface="Calibri" panose="020F0502020204030204" pitchFamily="34" charset="0"/>
                <a:cs typeface="Calibri" panose="020F0502020204030204" pitchFamily="34" charset="0"/>
              </a:rPr>
              <a:t> Wang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67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1028700"/>
          </a:xfrm>
        </p:spPr>
        <p:txBody>
          <a:bodyPr>
            <a:normAutofit/>
          </a:bodyPr>
          <a:lstStyle/>
          <a:p>
            <a:r>
              <a:rPr lang="en-US" dirty="0">
                <a:latin typeface="Calibri" panose="020F0502020204030204" pitchFamily="34" charset="0"/>
                <a:cs typeface="Calibri" panose="020F0502020204030204" pitchFamily="34" charset="0"/>
              </a:rPr>
              <a:t>Multiple Linear Regression</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80311" y="1868132"/>
            <a:ext cx="8188472" cy="2601631"/>
          </a:xfrm>
          <a:ln>
            <a:noFill/>
          </a:ln>
        </p:spPr>
        <p:txBody>
          <a:bodyPr>
            <a:normAutofit/>
          </a:bodyPr>
          <a:lstStyle/>
          <a:p>
            <a:pPr marL="0" indent="0">
              <a:buNone/>
            </a:pPr>
            <a:r>
              <a:rPr lang="mr-IN" sz="3000" dirty="0">
                <a:solidFill>
                  <a:srgbClr val="660066"/>
                </a:solidFill>
              </a:rPr>
              <a:t>Y</a:t>
            </a:r>
            <a:r>
              <a:rPr lang="mr-IN" sz="3000" dirty="0"/>
              <a:t> =f(</a:t>
            </a:r>
            <a:r>
              <a:rPr lang="mr-IN" sz="3000" dirty="0">
                <a:solidFill>
                  <a:srgbClr val="008000"/>
                </a:solidFill>
              </a:rPr>
              <a:t>X</a:t>
            </a:r>
            <a:r>
              <a:rPr lang="mr-IN" sz="3000" dirty="0"/>
              <a:t>)+</a:t>
            </a:r>
            <a:r>
              <a:rPr lang="mr-IN" sz="3000" dirty="0">
                <a:solidFill>
                  <a:srgbClr val="FF0000"/>
                </a:solidFill>
              </a:rPr>
              <a:t>ε</a:t>
            </a:r>
            <a:r>
              <a:rPr lang="en-US" sz="3000" dirty="0">
                <a:solidFill>
                  <a:srgbClr val="FF0000"/>
                </a:solidFill>
              </a:rPr>
              <a:t> 	</a:t>
            </a:r>
            <a:r>
              <a:rPr lang="en-US" sz="1500" dirty="0"/>
              <a:t>actual         Y = B</a:t>
            </a:r>
            <a:r>
              <a:rPr lang="en-US" sz="1500" baseline="-25000" dirty="0"/>
              <a:t>0 </a:t>
            </a:r>
            <a:r>
              <a:rPr lang="en-US" sz="1500" dirty="0"/>
              <a:t>+B</a:t>
            </a:r>
            <a:r>
              <a:rPr lang="en-US" sz="1500" baseline="-25000" dirty="0"/>
              <a:t>1</a:t>
            </a:r>
            <a:r>
              <a:rPr lang="en-US" sz="1500" dirty="0"/>
              <a:t>*X</a:t>
            </a:r>
            <a:r>
              <a:rPr lang="en-US" sz="1500" baseline="-25000" dirty="0"/>
              <a:t>1</a:t>
            </a:r>
            <a:r>
              <a:rPr lang="en-US" sz="1500" dirty="0"/>
              <a:t>+B</a:t>
            </a:r>
            <a:r>
              <a:rPr lang="en-US" sz="1500" baseline="-25000" dirty="0"/>
              <a:t>2</a:t>
            </a:r>
            <a:r>
              <a:rPr lang="en-US" sz="1500" dirty="0"/>
              <a:t>*X</a:t>
            </a:r>
            <a:r>
              <a:rPr lang="en-US" sz="1500" baseline="-25000" dirty="0"/>
              <a:t>2</a:t>
            </a:r>
            <a:r>
              <a:rPr lang="en-US" sz="1500" dirty="0"/>
              <a:t>+</a:t>
            </a:r>
            <a:r>
              <a:rPr lang="mr-IN" sz="1500" dirty="0"/>
              <a:t>…</a:t>
            </a:r>
            <a:r>
              <a:rPr lang="en-US" sz="1500" dirty="0"/>
              <a:t>+</a:t>
            </a:r>
            <a:r>
              <a:rPr lang="en-US" sz="1500" dirty="0" err="1"/>
              <a:t>B</a:t>
            </a:r>
            <a:r>
              <a:rPr lang="en-US" sz="1500" baseline="-25000" dirty="0" err="1"/>
              <a:t>n</a:t>
            </a:r>
            <a:r>
              <a:rPr lang="en-US" sz="1500" dirty="0"/>
              <a:t>*</a:t>
            </a:r>
            <a:r>
              <a:rPr lang="en-US" sz="1500" dirty="0" err="1"/>
              <a:t>X</a:t>
            </a:r>
            <a:r>
              <a:rPr lang="en-US" sz="1500" baseline="-25000" dirty="0" err="1"/>
              <a:t>n</a:t>
            </a:r>
            <a:r>
              <a:rPr lang="en-US" sz="1500" baseline="-25000" dirty="0"/>
              <a:t> </a:t>
            </a:r>
            <a:r>
              <a:rPr lang="en-US" sz="1500" dirty="0"/>
              <a:t>+Error</a:t>
            </a:r>
          </a:p>
          <a:p>
            <a:pPr marL="0" indent="0">
              <a:buNone/>
            </a:pPr>
            <a:r>
              <a:rPr lang="en-US" sz="1500" dirty="0"/>
              <a:t>                                                      </a:t>
            </a:r>
            <a:r>
              <a:rPr lang="en-US" dirty="0"/>
              <a:t> More than One Driver</a:t>
            </a:r>
          </a:p>
          <a:p>
            <a:pPr marL="0" indent="0">
              <a:spcBef>
                <a:spcPts val="0"/>
              </a:spcBef>
              <a:buNone/>
            </a:pPr>
            <a:r>
              <a:rPr lang="en-US" sz="3000" dirty="0"/>
              <a:t>    </a:t>
            </a:r>
            <a:endParaRPr lang="en-US" sz="1650" dirty="0"/>
          </a:p>
          <a:p>
            <a:pPr marL="0" indent="0">
              <a:spcBef>
                <a:spcPts val="0"/>
              </a:spcBef>
              <a:buNone/>
            </a:pPr>
            <a:endParaRPr lang="en-US" sz="1650" dirty="0"/>
          </a:p>
          <a:p>
            <a:pPr marL="0" indent="0">
              <a:buNone/>
            </a:pPr>
            <a:r>
              <a:rPr lang="en-US" sz="3000" dirty="0"/>
              <a:t>                   </a:t>
            </a:r>
          </a:p>
          <a:p>
            <a:pPr marL="0" indent="0">
              <a:buNone/>
            </a:pP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7092300" y="1297309"/>
            <a:ext cx="2051700" cy="3150909"/>
          </a:xfrm>
          <a:prstGeom prst="rect">
            <a:avLst/>
          </a:prstGeom>
        </p:spPr>
        <p:txBody>
          <a:bodyPr vert="horz" lIns="68580" tIns="34290" rIns="68580" bIns="34290" rtlCol="0">
            <a:normAutofit fontScale="6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solidFill>
                  <a:srgbClr val="008000"/>
                </a:solidFill>
              </a:rPr>
              <a:t>input variables</a:t>
            </a:r>
          </a:p>
          <a:p>
            <a:pPr marL="0" indent="0">
              <a:buNone/>
            </a:pPr>
            <a:r>
              <a:rPr lang="en-US" sz="1275" dirty="0">
                <a:solidFill>
                  <a:srgbClr val="008000"/>
                </a:solidFill>
              </a:rPr>
              <a:t>independent variables </a:t>
            </a:r>
          </a:p>
          <a:p>
            <a:pPr marL="0" indent="0">
              <a:buNone/>
            </a:pPr>
            <a:r>
              <a:rPr lang="en-US" sz="1275" dirty="0">
                <a:solidFill>
                  <a:srgbClr val="008000"/>
                </a:solidFill>
              </a:rPr>
              <a:t>feature variables</a:t>
            </a:r>
          </a:p>
          <a:p>
            <a:pPr marL="0" indent="0">
              <a:buNone/>
            </a:pPr>
            <a:r>
              <a:rPr lang="en-US" sz="1275" dirty="0">
                <a:solidFill>
                  <a:srgbClr val="008000"/>
                </a:solidFill>
              </a:rPr>
              <a:t>Predictors</a:t>
            </a:r>
          </a:p>
          <a:p>
            <a:pPr marL="0" indent="0">
              <a:buNone/>
            </a:pPr>
            <a:endParaRPr lang="en-US" sz="1275" dirty="0">
              <a:solidFill>
                <a:srgbClr val="008000"/>
              </a:solidFill>
            </a:endParaRPr>
          </a:p>
          <a:p>
            <a:pPr marL="0" indent="0">
              <a:buNone/>
            </a:pPr>
            <a:r>
              <a:rPr lang="en-US" sz="1275" dirty="0">
                <a:solidFill>
                  <a:srgbClr val="660066"/>
                </a:solidFill>
              </a:rPr>
              <a:t>output variable </a:t>
            </a:r>
          </a:p>
          <a:p>
            <a:pPr marL="0" indent="0">
              <a:buNone/>
            </a:pPr>
            <a:r>
              <a:rPr lang="en-US" sz="1275" dirty="0">
                <a:solidFill>
                  <a:srgbClr val="660066"/>
                </a:solidFill>
              </a:rPr>
              <a:t>response </a:t>
            </a:r>
          </a:p>
          <a:p>
            <a:pPr marL="0" indent="0">
              <a:buNone/>
            </a:pPr>
            <a:r>
              <a:rPr lang="en-US" sz="1275" dirty="0">
                <a:solidFill>
                  <a:srgbClr val="660066"/>
                </a:solidFill>
              </a:rPr>
              <a:t>dependent variable </a:t>
            </a:r>
          </a:p>
          <a:p>
            <a:pPr marL="0" indent="0">
              <a:buNone/>
            </a:pPr>
            <a:endParaRPr lang="en-US" sz="1275" dirty="0">
              <a:solidFill>
                <a:srgbClr val="660066"/>
              </a:solidFill>
            </a:endParaRPr>
          </a:p>
          <a:p>
            <a:pPr marL="0" indent="0">
              <a:buNone/>
            </a:pPr>
            <a:r>
              <a:rPr lang="en-US" sz="1275" dirty="0">
                <a:solidFill>
                  <a:srgbClr val="FF0000"/>
                </a:solidFill>
              </a:rPr>
              <a:t>Error Term</a:t>
            </a:r>
          </a:p>
          <a:p>
            <a:pPr marL="0" indent="0">
              <a:buNone/>
            </a:pPr>
            <a:r>
              <a:rPr lang="en-US" sz="1275" dirty="0">
                <a:solidFill>
                  <a:srgbClr val="FF0000"/>
                </a:solidFill>
              </a:rPr>
              <a:t>Reducing error term </a:t>
            </a:r>
          </a:p>
          <a:p>
            <a:pPr marL="0" indent="0">
              <a:buNone/>
            </a:pPr>
            <a:r>
              <a:rPr lang="en-US" sz="1275" dirty="0">
                <a:solidFill>
                  <a:srgbClr val="FF0000"/>
                </a:solidFill>
              </a:rPr>
              <a:t>Reducible error</a:t>
            </a:r>
          </a:p>
          <a:p>
            <a:pPr marL="0" indent="0">
              <a:buNone/>
            </a:pPr>
            <a:r>
              <a:rPr lang="en-US" sz="1275" dirty="0">
                <a:solidFill>
                  <a:srgbClr val="FF0000"/>
                </a:solidFill>
              </a:rPr>
              <a:t>Irreducible error</a:t>
            </a:r>
          </a:p>
          <a:p>
            <a:pPr marL="0" indent="0">
              <a:buNone/>
            </a:pPr>
            <a:r>
              <a:rPr lang="en-US" sz="1275" dirty="0">
                <a:solidFill>
                  <a:srgbClr val="FF0000"/>
                </a:solidFill>
              </a:rPr>
              <a:t>Variance</a:t>
            </a:r>
          </a:p>
          <a:p>
            <a:pPr marL="0" indent="0">
              <a:buNone/>
            </a:pPr>
            <a:endParaRPr lang="mr-IN" sz="3000" dirty="0"/>
          </a:p>
          <a:p>
            <a:pPr marL="0" indent="0">
              <a:buNone/>
            </a:pPr>
            <a:endParaRPr lang="en-US" sz="1125" dirty="0"/>
          </a:p>
          <a:p>
            <a:pPr marL="0" indent="0">
              <a:buNone/>
            </a:pPr>
            <a:endParaRPr lang="en-US" sz="1125"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395818" y="4689358"/>
            <a:ext cx="6664706" cy="1982375"/>
          </a:xfrm>
          <a:prstGeom prst="rect">
            <a:avLst/>
          </a:prstGeom>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500" dirty="0"/>
              <a:t>Which predictors are associated with the response? </a:t>
            </a:r>
          </a:p>
          <a:p>
            <a:pPr marL="0" indent="0">
              <a:buNone/>
            </a:pPr>
            <a:r>
              <a:rPr lang="en-US" sz="2500" dirty="0"/>
              <a:t>What is the relationship between the response and each predictor? </a:t>
            </a:r>
          </a:p>
          <a:p>
            <a:pPr marL="0" indent="0">
              <a:buNone/>
            </a:pPr>
            <a:r>
              <a:rPr lang="en-US" sz="2500" dirty="0"/>
              <a:t>Can the relationship between Y and each predictor be adequately summarized using a linear equation, or is the relationship more complicated? </a:t>
            </a:r>
          </a:p>
          <a:p>
            <a:pPr marL="0" indent="0">
              <a:buNone/>
            </a:pPr>
            <a:endParaRPr lang="en-US" sz="1125" dirty="0"/>
          </a:p>
        </p:txBody>
      </p:sp>
    </p:spTree>
    <p:extLst>
      <p:ext uri="{BB962C8B-B14F-4D97-AF65-F5344CB8AC3E}">
        <p14:creationId xmlns:p14="http://schemas.microsoft.com/office/powerpoint/2010/main" val="2722601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1028700"/>
          </a:xfrm>
        </p:spPr>
        <p:txBody>
          <a:bodyPr>
            <a:normAutofit fontScale="90000"/>
          </a:bodyPr>
          <a:lstStyle/>
          <a:p>
            <a:r>
              <a:rPr lang="en-US" dirty="0">
                <a:latin typeface="Calibri" panose="020F0502020204030204" pitchFamily="34" charset="0"/>
                <a:cs typeface="Calibri" panose="020F0502020204030204" pitchFamily="34" charset="0"/>
              </a:rPr>
              <a:t>Modeling the MPG using the Auto data</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Correlations</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527911" y="1512532"/>
            <a:ext cx="4298089" cy="2601631"/>
          </a:xfrm>
          <a:ln>
            <a:noFill/>
          </a:ln>
        </p:spPr>
        <p:txBody>
          <a:bodyPr>
            <a:normAutofit/>
          </a:bodyPr>
          <a:lstStyle/>
          <a:p>
            <a:pPr marL="0" indent="0">
              <a:buNone/>
            </a:pPr>
            <a:r>
              <a:rPr lang="en-US" sz="1200" dirty="0">
                <a:solidFill>
                  <a:srgbClr val="660066"/>
                </a:solidFill>
              </a:rPr>
              <a:t>library(</a:t>
            </a:r>
            <a:r>
              <a:rPr lang="en-US" sz="1200" dirty="0" err="1">
                <a:solidFill>
                  <a:srgbClr val="660066"/>
                </a:solidFill>
              </a:rPr>
              <a:t>corrplot</a:t>
            </a:r>
            <a:r>
              <a:rPr lang="en-US" sz="1200" dirty="0">
                <a:solidFill>
                  <a:srgbClr val="660066"/>
                </a:solidFill>
              </a:rPr>
              <a:t>)</a:t>
            </a:r>
          </a:p>
          <a:p>
            <a:pPr marL="0" indent="0">
              <a:buNone/>
            </a:pPr>
            <a:r>
              <a:rPr lang="en-US" sz="1200" dirty="0" err="1">
                <a:solidFill>
                  <a:srgbClr val="660066"/>
                </a:solidFill>
              </a:rPr>
              <a:t>corrplot.mixed</a:t>
            </a:r>
            <a:r>
              <a:rPr lang="en-US" sz="1200" dirty="0">
                <a:solidFill>
                  <a:srgbClr val="660066"/>
                </a:solidFill>
              </a:rPr>
              <a:t>(</a:t>
            </a:r>
            <a:r>
              <a:rPr lang="en-US" sz="1200" dirty="0" err="1">
                <a:solidFill>
                  <a:srgbClr val="660066"/>
                </a:solidFill>
              </a:rPr>
              <a:t>cor</a:t>
            </a:r>
            <a:r>
              <a:rPr lang="en-US" sz="1200" dirty="0">
                <a:solidFill>
                  <a:srgbClr val="660066"/>
                </a:solidFill>
              </a:rPr>
              <a:t>(</a:t>
            </a:r>
            <a:r>
              <a:rPr lang="en-US" sz="1200" dirty="0" err="1">
                <a:solidFill>
                  <a:srgbClr val="660066"/>
                </a:solidFill>
              </a:rPr>
              <a:t>auto_omit_num</a:t>
            </a:r>
            <a:r>
              <a:rPr lang="en-US" sz="1200" dirty="0">
                <a:solidFill>
                  <a:srgbClr val="660066"/>
                </a:solidFill>
              </a:rPr>
              <a:t>), order = 'AOE’) </a:t>
            </a:r>
          </a:p>
          <a:p>
            <a:pPr marL="0" indent="0">
              <a:spcBef>
                <a:spcPts val="0"/>
              </a:spcBef>
              <a:buNone/>
            </a:pPr>
            <a:r>
              <a:rPr lang="en-US" sz="3000" dirty="0"/>
              <a:t>    </a:t>
            </a:r>
            <a:endParaRPr lang="en-US" sz="1650" dirty="0"/>
          </a:p>
          <a:p>
            <a:pPr marL="0" indent="0">
              <a:spcBef>
                <a:spcPts val="0"/>
              </a:spcBef>
              <a:buNone/>
            </a:pPr>
            <a:endParaRPr lang="en-US" sz="1650" dirty="0"/>
          </a:p>
          <a:p>
            <a:pPr marL="0" indent="0">
              <a:buNone/>
            </a:pPr>
            <a:r>
              <a:rPr lang="en-US" sz="3000" dirty="0"/>
              <a:t>                   </a:t>
            </a:r>
          </a:p>
          <a:p>
            <a:pPr marL="0" indent="0">
              <a:buNone/>
            </a:pP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527911" y="2430262"/>
            <a:ext cx="3891689" cy="3132338"/>
          </a:xfrm>
          <a:prstGeom prst="rect">
            <a:avLst/>
          </a:prstGeom>
        </p:spPr>
        <p:txBody>
          <a:bodyPr vert="horz" lIns="68580" tIns="34290" rIns="68580" bIns="34290" rtlCol="0">
            <a:normAutofit fontScale="925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500" dirty="0"/>
              <a:t>The variables most linear associated with mpg are:</a:t>
            </a:r>
          </a:p>
          <a:p>
            <a:r>
              <a:rPr lang="en-US" sz="2500" dirty="0"/>
              <a:t> weight (r = -0.83)</a:t>
            </a:r>
          </a:p>
          <a:p>
            <a:r>
              <a:rPr lang="en-US" sz="2500" dirty="0"/>
              <a:t>displacement (r = -0.81)</a:t>
            </a:r>
          </a:p>
          <a:p>
            <a:r>
              <a:rPr lang="en-US" sz="2500" dirty="0"/>
              <a:t>horsepower (r = -0.78)</a:t>
            </a:r>
          </a:p>
          <a:p>
            <a:r>
              <a:rPr lang="en-US" sz="2500" dirty="0"/>
              <a:t>year (r=0.58)</a:t>
            </a:r>
          </a:p>
          <a:p>
            <a:r>
              <a:rPr lang="en-US" sz="2500" dirty="0"/>
              <a:t>acceleration (r=0.42)</a:t>
            </a:r>
          </a:p>
          <a:p>
            <a:endParaRPr lang="en-US" sz="2500" dirty="0"/>
          </a:p>
          <a:p>
            <a:pPr marL="0" indent="0">
              <a:buNone/>
            </a:pPr>
            <a:endParaRPr lang="en-US" sz="1125" dirty="0"/>
          </a:p>
        </p:txBody>
      </p:sp>
      <p:pic>
        <p:nvPicPr>
          <p:cNvPr id="5" name="Picture 4">
            <a:extLst>
              <a:ext uri="{FF2B5EF4-FFF2-40B4-BE49-F238E27FC236}">
                <a16:creationId xmlns:a16="http://schemas.microsoft.com/office/drawing/2014/main" id="{B1FA5A0F-D68A-6B4B-96F1-D4AB20303F81}"/>
              </a:ext>
            </a:extLst>
          </p:cNvPr>
          <p:cNvPicPr>
            <a:picLocks noChangeAspect="1"/>
          </p:cNvPicPr>
          <p:nvPr/>
        </p:nvPicPr>
        <p:blipFill>
          <a:blip r:embed="rId2"/>
          <a:stretch>
            <a:fillRect/>
          </a:stretch>
        </p:blipFill>
        <p:spPr>
          <a:xfrm>
            <a:off x="4161748" y="2489787"/>
            <a:ext cx="4813300" cy="4203700"/>
          </a:xfrm>
          <a:prstGeom prst="rect">
            <a:avLst/>
          </a:prstGeom>
        </p:spPr>
      </p:pic>
    </p:spTree>
    <p:extLst>
      <p:ext uri="{BB962C8B-B14F-4D97-AF65-F5344CB8AC3E}">
        <p14:creationId xmlns:p14="http://schemas.microsoft.com/office/powerpoint/2010/main" val="150824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593579" y="342715"/>
            <a:ext cx="8223249" cy="1028700"/>
          </a:xfrm>
        </p:spPr>
        <p:txBody>
          <a:bodyPr>
            <a:normAutofit/>
          </a:bodyPr>
          <a:lstStyle/>
          <a:p>
            <a:r>
              <a:rPr lang="en-US" dirty="0">
                <a:latin typeface="Calibri" panose="020F0502020204030204" pitchFamily="34" charset="0"/>
                <a:cs typeface="Calibri" panose="020F0502020204030204" pitchFamily="34" charset="0"/>
              </a:rPr>
              <a:t>Checking linearity</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527912" y="1220433"/>
            <a:ext cx="1910488" cy="798868"/>
          </a:xfrm>
          <a:ln>
            <a:noFill/>
          </a:ln>
        </p:spPr>
        <p:txBody>
          <a:bodyPr>
            <a:normAutofit fontScale="70000" lnSpcReduction="20000"/>
          </a:bodyPr>
          <a:lstStyle/>
          <a:p>
            <a:pPr marL="0" indent="0">
              <a:buNone/>
            </a:pPr>
            <a:r>
              <a:rPr lang="en-US" sz="1900" dirty="0">
                <a:solidFill>
                  <a:srgbClr val="660066"/>
                </a:solidFill>
              </a:rPr>
              <a:t>pairs(</a:t>
            </a:r>
            <a:r>
              <a:rPr lang="en-US" sz="1900" dirty="0" err="1">
                <a:solidFill>
                  <a:srgbClr val="660066"/>
                </a:solidFill>
              </a:rPr>
              <a:t>auto_omit_num</a:t>
            </a:r>
            <a:r>
              <a:rPr lang="en-US" sz="1900" dirty="0">
                <a:solidFill>
                  <a:srgbClr val="660066"/>
                </a:solidFill>
              </a:rPr>
              <a:t>)</a:t>
            </a:r>
            <a:r>
              <a:rPr lang="en-US" sz="1900" dirty="0"/>
              <a:t>    </a:t>
            </a:r>
          </a:p>
          <a:p>
            <a:pPr marL="0" indent="0">
              <a:spcBef>
                <a:spcPts val="0"/>
              </a:spcBef>
              <a:buNone/>
            </a:pPr>
            <a:endParaRPr lang="en-US" sz="1650" dirty="0"/>
          </a:p>
          <a:p>
            <a:pPr marL="0" indent="0">
              <a:buNone/>
            </a:pPr>
            <a:r>
              <a:rPr lang="en-US" sz="3000" dirty="0"/>
              <a:t>                   </a:t>
            </a:r>
          </a:p>
          <a:p>
            <a:pPr marL="0" indent="0">
              <a:buNone/>
            </a:pP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5978955" y="-688116"/>
            <a:ext cx="2012089" cy="3132338"/>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2500" dirty="0"/>
          </a:p>
          <a:p>
            <a:endParaRPr lang="en-US" sz="2500" dirty="0"/>
          </a:p>
          <a:p>
            <a:pPr marL="0" indent="0">
              <a:buNone/>
            </a:pPr>
            <a:endParaRPr lang="en-US" sz="1125" dirty="0"/>
          </a:p>
        </p:txBody>
      </p:sp>
      <p:pic>
        <p:nvPicPr>
          <p:cNvPr id="4" name="Picture 3">
            <a:extLst>
              <a:ext uri="{FF2B5EF4-FFF2-40B4-BE49-F238E27FC236}">
                <a16:creationId xmlns:a16="http://schemas.microsoft.com/office/drawing/2014/main" id="{35D79F9A-58C5-ED48-8532-D19B30FDE092}"/>
              </a:ext>
            </a:extLst>
          </p:cNvPr>
          <p:cNvPicPr>
            <a:picLocks noChangeAspect="1"/>
          </p:cNvPicPr>
          <p:nvPr/>
        </p:nvPicPr>
        <p:blipFill>
          <a:blip r:embed="rId2"/>
          <a:stretch>
            <a:fillRect/>
          </a:stretch>
        </p:blipFill>
        <p:spPr>
          <a:xfrm>
            <a:off x="2459568" y="2249131"/>
            <a:ext cx="6254022" cy="4636215"/>
          </a:xfrm>
          <a:prstGeom prst="rect">
            <a:avLst/>
          </a:prstGeom>
        </p:spPr>
      </p:pic>
      <p:sp>
        <p:nvSpPr>
          <p:cNvPr id="7" name="Content Placeholder 2">
            <a:extLst>
              <a:ext uri="{FF2B5EF4-FFF2-40B4-BE49-F238E27FC236}">
                <a16:creationId xmlns:a16="http://schemas.microsoft.com/office/drawing/2014/main" id="{5BE49089-E7FE-8A45-B6DB-FB8A0D5D4EDE}"/>
              </a:ext>
            </a:extLst>
          </p:cNvPr>
          <p:cNvSpPr txBox="1">
            <a:spLocks/>
          </p:cNvSpPr>
          <p:nvPr/>
        </p:nvSpPr>
        <p:spPr>
          <a:xfrm>
            <a:off x="4989127" y="1682042"/>
            <a:ext cx="1061718" cy="536400"/>
          </a:xfrm>
          <a:prstGeom prst="rect">
            <a:avLst/>
          </a:prstGeom>
        </p:spPr>
        <p:txBody>
          <a:bodyPr vert="horz" lIns="68580" tIns="34290" rIns="68580" bIns="34290" rtlCol="0">
            <a:normAutofit fontScale="9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300" dirty="0"/>
              <a:t>Mpg &amp; weight </a:t>
            </a:r>
          </a:p>
          <a:p>
            <a:pPr marL="0" indent="0">
              <a:buNone/>
            </a:pPr>
            <a:r>
              <a:rPr lang="en-US" sz="1300" dirty="0"/>
              <a:t>curve</a:t>
            </a:r>
          </a:p>
          <a:p>
            <a:endParaRPr lang="en-US" sz="2500" dirty="0"/>
          </a:p>
          <a:p>
            <a:pPr marL="0" indent="0">
              <a:buNone/>
            </a:pPr>
            <a:endParaRPr lang="en-US" sz="1125" dirty="0"/>
          </a:p>
        </p:txBody>
      </p:sp>
      <p:cxnSp>
        <p:nvCxnSpPr>
          <p:cNvPr id="8" name="Straight Arrow Connector 7">
            <a:extLst>
              <a:ext uri="{FF2B5EF4-FFF2-40B4-BE49-F238E27FC236}">
                <a16:creationId xmlns:a16="http://schemas.microsoft.com/office/drawing/2014/main" id="{E47EBB22-9BAB-6341-863C-2BA61CA41998}"/>
              </a:ext>
            </a:extLst>
          </p:cNvPr>
          <p:cNvCxnSpPr>
            <a:cxnSpLocks/>
          </p:cNvCxnSpPr>
          <p:nvPr/>
        </p:nvCxnSpPr>
        <p:spPr>
          <a:xfrm>
            <a:off x="5551872" y="1879600"/>
            <a:ext cx="0" cy="592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FD87B90-297A-DE4E-AFDB-B016F90DCA4A}"/>
              </a:ext>
            </a:extLst>
          </p:cNvPr>
          <p:cNvSpPr txBox="1">
            <a:spLocks/>
          </p:cNvSpPr>
          <p:nvPr/>
        </p:nvSpPr>
        <p:spPr>
          <a:xfrm>
            <a:off x="3046025" y="1720142"/>
            <a:ext cx="1590367" cy="536400"/>
          </a:xfrm>
          <a:prstGeom prst="rect">
            <a:avLst/>
          </a:prstGeom>
        </p:spPr>
        <p:txBody>
          <a:bodyPr vert="horz" lIns="68580" tIns="34290" rIns="68580" bIns="34290" rtlCol="0">
            <a:normAutofit fontScale="6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900" dirty="0"/>
              <a:t>Mpg &amp; displacement </a:t>
            </a:r>
          </a:p>
          <a:p>
            <a:pPr marL="0" indent="0">
              <a:buNone/>
            </a:pPr>
            <a:r>
              <a:rPr lang="en-US" sz="1900" dirty="0"/>
              <a:t>curve</a:t>
            </a:r>
          </a:p>
          <a:p>
            <a:endParaRPr lang="en-US" sz="2500" dirty="0"/>
          </a:p>
          <a:p>
            <a:pPr marL="0" indent="0">
              <a:buNone/>
            </a:pPr>
            <a:endParaRPr lang="en-US" sz="1125" dirty="0"/>
          </a:p>
        </p:txBody>
      </p:sp>
      <p:cxnSp>
        <p:nvCxnSpPr>
          <p:cNvPr id="12" name="Straight Arrow Connector 11">
            <a:extLst>
              <a:ext uri="{FF2B5EF4-FFF2-40B4-BE49-F238E27FC236}">
                <a16:creationId xmlns:a16="http://schemas.microsoft.com/office/drawing/2014/main" id="{FB818925-A293-4846-859E-0B5898D91DB8}"/>
              </a:ext>
            </a:extLst>
          </p:cNvPr>
          <p:cNvCxnSpPr>
            <a:cxnSpLocks/>
          </p:cNvCxnSpPr>
          <p:nvPr/>
        </p:nvCxnSpPr>
        <p:spPr>
          <a:xfrm>
            <a:off x="3837372" y="1917700"/>
            <a:ext cx="0" cy="592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6FBD1D0-1547-7D46-9D48-BB911EEA83E5}"/>
              </a:ext>
            </a:extLst>
          </p:cNvPr>
          <p:cNvSpPr txBox="1">
            <a:spLocks/>
          </p:cNvSpPr>
          <p:nvPr/>
        </p:nvSpPr>
        <p:spPr>
          <a:xfrm>
            <a:off x="3871525" y="1198379"/>
            <a:ext cx="1590367" cy="536400"/>
          </a:xfrm>
          <a:prstGeom prst="rect">
            <a:avLst/>
          </a:prstGeom>
        </p:spPr>
        <p:txBody>
          <a:bodyPr vert="horz" lIns="68580" tIns="34290" rIns="68580" bIns="34290" rtlCol="0">
            <a:normAutofit fontScale="6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900" dirty="0"/>
              <a:t>Mpg &amp; horsepower </a:t>
            </a:r>
          </a:p>
          <a:p>
            <a:pPr marL="0" indent="0">
              <a:buNone/>
            </a:pPr>
            <a:r>
              <a:rPr lang="en-US" sz="1900" dirty="0"/>
              <a:t>curve</a:t>
            </a:r>
          </a:p>
          <a:p>
            <a:endParaRPr lang="en-US" sz="2500" dirty="0"/>
          </a:p>
          <a:p>
            <a:pPr marL="0" indent="0">
              <a:buNone/>
            </a:pPr>
            <a:endParaRPr lang="en-US" sz="1125" dirty="0"/>
          </a:p>
        </p:txBody>
      </p:sp>
      <p:cxnSp>
        <p:nvCxnSpPr>
          <p:cNvPr id="14" name="Straight Arrow Connector 13">
            <a:extLst>
              <a:ext uri="{FF2B5EF4-FFF2-40B4-BE49-F238E27FC236}">
                <a16:creationId xmlns:a16="http://schemas.microsoft.com/office/drawing/2014/main" id="{5BFEA9F5-2BAA-3442-86A3-03B9F773DF4A}"/>
              </a:ext>
            </a:extLst>
          </p:cNvPr>
          <p:cNvCxnSpPr>
            <a:cxnSpLocks/>
          </p:cNvCxnSpPr>
          <p:nvPr/>
        </p:nvCxnSpPr>
        <p:spPr>
          <a:xfrm>
            <a:off x="4666708" y="1466579"/>
            <a:ext cx="0" cy="10435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06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a:bodyPr>
          <a:lstStyle/>
          <a:p>
            <a:r>
              <a:rPr lang="en-US" dirty="0">
                <a:latin typeface="Calibri" panose="020F0502020204030204" pitchFamily="34" charset="0"/>
                <a:cs typeface="Calibri" panose="020F0502020204030204" pitchFamily="34" charset="0"/>
              </a:rPr>
              <a:t>Include Weight in the model</a:t>
            </a:r>
          </a:p>
        </p:txBody>
      </p:sp>
      <p:sp>
        <p:nvSpPr>
          <p:cNvPr id="13" name="Content Placeholder 2">
            <a:extLst>
              <a:ext uri="{FF2B5EF4-FFF2-40B4-BE49-F238E27FC236}">
                <a16:creationId xmlns:a16="http://schemas.microsoft.com/office/drawing/2014/main" id="{6FD67A5F-5A1C-BD4C-8888-74726B684185}"/>
              </a:ext>
            </a:extLst>
          </p:cNvPr>
          <p:cNvSpPr txBox="1">
            <a:spLocks/>
          </p:cNvSpPr>
          <p:nvPr/>
        </p:nvSpPr>
        <p:spPr>
          <a:xfrm>
            <a:off x="4056699" y="1180489"/>
            <a:ext cx="4748634" cy="1042295"/>
          </a:xfrm>
          <a:prstGeom prst="rect">
            <a:avLst/>
          </a:prstGeom>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600" dirty="0"/>
              <a:t>Weight has the strongest correlation</a:t>
            </a:r>
          </a:p>
          <a:p>
            <a:pPr>
              <a:buFont typeface="Wingdings" pitchFamily="2" charset="2"/>
              <a:buChar char="Ø"/>
            </a:pPr>
            <a:r>
              <a:rPr lang="en-US" sz="2600" dirty="0"/>
              <a:t>The relationship between weight and mpg does not seem linear</a:t>
            </a:r>
          </a:p>
          <a:p>
            <a:endParaRPr lang="en-US" sz="2500" dirty="0"/>
          </a:p>
          <a:p>
            <a:pPr marL="0" indent="0">
              <a:buNone/>
            </a:pPr>
            <a:endParaRPr lang="en-US" sz="1125" dirty="0"/>
          </a:p>
        </p:txBody>
      </p:sp>
      <p:sp>
        <p:nvSpPr>
          <p:cNvPr id="3" name="Rectangle 2">
            <a:extLst>
              <a:ext uri="{FF2B5EF4-FFF2-40B4-BE49-F238E27FC236}">
                <a16:creationId xmlns:a16="http://schemas.microsoft.com/office/drawing/2014/main" id="{13604683-8701-F24D-8056-A63C831CB2AC}"/>
              </a:ext>
            </a:extLst>
          </p:cNvPr>
          <p:cNvSpPr/>
          <p:nvPr/>
        </p:nvSpPr>
        <p:spPr>
          <a:xfrm>
            <a:off x="460375" y="2347617"/>
            <a:ext cx="5255855" cy="646331"/>
          </a:xfrm>
          <a:prstGeom prst="rect">
            <a:avLst/>
          </a:prstGeom>
        </p:spPr>
        <p:txBody>
          <a:bodyPr wrap="square">
            <a:spAutoFit/>
          </a:bodyPr>
          <a:lstStyle/>
          <a:p>
            <a:r>
              <a:rPr lang="en-US" sz="1200" dirty="0" err="1"/>
              <a:t>lm.fit_auto</a:t>
            </a:r>
            <a:r>
              <a:rPr lang="en-US" sz="1200" dirty="0"/>
              <a:t>=</a:t>
            </a:r>
            <a:r>
              <a:rPr lang="en-US" sz="1200" dirty="0" err="1"/>
              <a:t>lm</a:t>
            </a:r>
            <a:r>
              <a:rPr lang="en-US" sz="1200" dirty="0"/>
              <a:t>(</a:t>
            </a:r>
            <a:r>
              <a:rPr lang="en-US" sz="1200" dirty="0" err="1"/>
              <a:t>mpg~weight</a:t>
            </a:r>
            <a:r>
              <a:rPr lang="en-US" sz="1200" dirty="0"/>
              <a:t>, data = </a:t>
            </a:r>
            <a:r>
              <a:rPr lang="en-US" sz="1200" dirty="0" err="1"/>
              <a:t>auto_omit</a:t>
            </a:r>
            <a:r>
              <a:rPr lang="en-US" sz="1200" dirty="0"/>
              <a:t>)</a:t>
            </a:r>
          </a:p>
          <a:p>
            <a:r>
              <a:rPr lang="en-US" sz="1200" dirty="0"/>
              <a:t>summary(</a:t>
            </a:r>
            <a:r>
              <a:rPr lang="en-US" sz="1200" dirty="0" err="1"/>
              <a:t>lm.fit_auto</a:t>
            </a:r>
            <a:r>
              <a:rPr lang="en-US" sz="1200" dirty="0"/>
              <a:t>)</a:t>
            </a:r>
          </a:p>
          <a:p>
            <a:r>
              <a:rPr lang="en-US" sz="1200" dirty="0"/>
              <a:t>plot(</a:t>
            </a:r>
            <a:r>
              <a:rPr lang="en-US" sz="1200" dirty="0" err="1"/>
              <a:t>lm.fit_auto</a:t>
            </a:r>
            <a:r>
              <a:rPr lang="en-US" sz="1200" dirty="0"/>
              <a:t>)</a:t>
            </a:r>
          </a:p>
        </p:txBody>
      </p:sp>
      <p:sp>
        <p:nvSpPr>
          <p:cNvPr id="4" name="Rectangle 3">
            <a:extLst>
              <a:ext uri="{FF2B5EF4-FFF2-40B4-BE49-F238E27FC236}">
                <a16:creationId xmlns:a16="http://schemas.microsoft.com/office/drawing/2014/main" id="{40961C63-3837-5840-86A8-8235F3C9BEF8}"/>
              </a:ext>
            </a:extLst>
          </p:cNvPr>
          <p:cNvSpPr/>
          <p:nvPr/>
        </p:nvSpPr>
        <p:spPr>
          <a:xfrm>
            <a:off x="352279" y="3578802"/>
            <a:ext cx="5145409" cy="2677656"/>
          </a:xfrm>
          <a:prstGeom prst="rect">
            <a:avLst/>
          </a:prstGeom>
        </p:spPr>
        <p:txBody>
          <a:bodyPr wrap="square">
            <a:spAutoFit/>
          </a:bodyPr>
          <a:lstStyle/>
          <a:p>
            <a:r>
              <a:rPr lang="en-US" sz="1200" dirty="0"/>
              <a:t>Residuals:</a:t>
            </a:r>
          </a:p>
          <a:p>
            <a:r>
              <a:rPr lang="en-US" sz="1200" dirty="0"/>
              <a:t>     Min       1Q   Median       3Q      Max </a:t>
            </a:r>
          </a:p>
          <a:p>
            <a:r>
              <a:rPr lang="en-US" sz="1200" dirty="0"/>
              <a:t>-11.9736  -2.7556  -0.3358   2.1379  16.5194 </a:t>
            </a:r>
          </a:p>
          <a:p>
            <a:endParaRPr lang="en-US" sz="1200" dirty="0"/>
          </a:p>
          <a:p>
            <a:r>
              <a:rPr lang="en-US" sz="1200" dirty="0"/>
              <a:t>Coefficients:</a:t>
            </a:r>
          </a:p>
          <a:p>
            <a:r>
              <a:rPr lang="en-US" sz="1200" dirty="0"/>
              <a:t>             Estimate Std. Error t value </a:t>
            </a:r>
            <a:r>
              <a:rPr lang="en-US" sz="1200" dirty="0" err="1"/>
              <a:t>Pr</a:t>
            </a:r>
            <a:r>
              <a:rPr lang="en-US" sz="1200" dirty="0"/>
              <a:t>(&gt;|t|)    </a:t>
            </a:r>
          </a:p>
          <a:p>
            <a:r>
              <a:rPr lang="en-US" sz="1200" dirty="0"/>
              <a:t>(Intercept) 46.216524   0.798673   57.87   &lt;2e-16 ***</a:t>
            </a:r>
          </a:p>
          <a:p>
            <a:r>
              <a:rPr lang="en-US" sz="1200" dirty="0"/>
              <a:t>weight    </a:t>
            </a:r>
            <a:r>
              <a:rPr lang="en-US" sz="1200" b="1" dirty="0"/>
              <a:t>  -0.007647   </a:t>
            </a:r>
            <a:r>
              <a:rPr lang="en-US" sz="1200" dirty="0"/>
              <a:t>0.000258  -29.64   </a:t>
            </a:r>
            <a:r>
              <a:rPr lang="en-US" sz="1200" b="1" dirty="0"/>
              <a:t>&lt;2e-16 ***</a:t>
            </a:r>
          </a:p>
          <a:p>
            <a:r>
              <a:rPr lang="en-US" sz="1200" dirty="0"/>
              <a:t>---</a:t>
            </a:r>
          </a:p>
          <a:p>
            <a:r>
              <a:rPr lang="en-US" sz="1200" dirty="0" err="1"/>
              <a:t>Signif</a:t>
            </a:r>
            <a:r>
              <a:rPr lang="en-US" sz="1200" dirty="0"/>
              <a:t>. codes:  0 ‘***’ 0.001 ‘**’ 0.01 ‘*’ 0.05 ‘.’ 0.1 ‘ ’ 1</a:t>
            </a:r>
          </a:p>
          <a:p>
            <a:endParaRPr lang="en-US" sz="1200" dirty="0"/>
          </a:p>
          <a:p>
            <a:r>
              <a:rPr lang="en-US" sz="1200" dirty="0"/>
              <a:t>Residual standard error: 4.333 on 390 degrees of freedom</a:t>
            </a:r>
          </a:p>
          <a:p>
            <a:r>
              <a:rPr lang="en-US" sz="1200" dirty="0"/>
              <a:t>Multiple R-squared:  0.6926,	</a:t>
            </a:r>
            <a:r>
              <a:rPr lang="en-US" sz="1200" b="1" dirty="0"/>
              <a:t>Adjusted R-squared:  0.6918 </a:t>
            </a:r>
          </a:p>
          <a:p>
            <a:r>
              <a:rPr lang="en-US" sz="1200" dirty="0"/>
              <a:t>F-statistic: 878.8 on 1 and 390 DF,  p-value: &lt; 2.2e-16</a:t>
            </a:r>
          </a:p>
        </p:txBody>
      </p:sp>
      <p:sp>
        <p:nvSpPr>
          <p:cNvPr id="14" name="Content Placeholder 2">
            <a:extLst>
              <a:ext uri="{FF2B5EF4-FFF2-40B4-BE49-F238E27FC236}">
                <a16:creationId xmlns:a16="http://schemas.microsoft.com/office/drawing/2014/main" id="{5A6D166D-3940-614A-B59E-D23C1D1220E1}"/>
              </a:ext>
            </a:extLst>
          </p:cNvPr>
          <p:cNvSpPr txBox="1">
            <a:spLocks/>
          </p:cNvSpPr>
          <p:nvPr/>
        </p:nvSpPr>
        <p:spPr>
          <a:xfrm>
            <a:off x="4571998" y="3739646"/>
            <a:ext cx="2291646" cy="536400"/>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300" dirty="0"/>
              <a:t>Negative coefficient</a:t>
            </a:r>
          </a:p>
          <a:p>
            <a:endParaRPr lang="en-US" sz="2500" dirty="0"/>
          </a:p>
          <a:p>
            <a:pPr marL="0" indent="0">
              <a:buNone/>
            </a:pPr>
            <a:endParaRPr lang="en-US" sz="1125" dirty="0"/>
          </a:p>
        </p:txBody>
      </p:sp>
      <p:cxnSp>
        <p:nvCxnSpPr>
          <p:cNvPr id="15" name="Straight Arrow Connector 14">
            <a:extLst>
              <a:ext uri="{FF2B5EF4-FFF2-40B4-BE49-F238E27FC236}">
                <a16:creationId xmlns:a16="http://schemas.microsoft.com/office/drawing/2014/main" id="{35E233F4-7B83-F74B-BE38-1D924D2C4D81}"/>
              </a:ext>
            </a:extLst>
          </p:cNvPr>
          <p:cNvCxnSpPr>
            <a:cxnSpLocks/>
          </p:cNvCxnSpPr>
          <p:nvPr/>
        </p:nvCxnSpPr>
        <p:spPr>
          <a:xfrm flipH="1">
            <a:off x="1764898" y="3917245"/>
            <a:ext cx="2807100" cy="9831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920A8FEF-8626-4741-94DF-96FF095B06E7}"/>
              </a:ext>
            </a:extLst>
          </p:cNvPr>
          <p:cNvSpPr txBox="1">
            <a:spLocks/>
          </p:cNvSpPr>
          <p:nvPr/>
        </p:nvSpPr>
        <p:spPr>
          <a:xfrm>
            <a:off x="4571997" y="4050083"/>
            <a:ext cx="2881977" cy="1188800"/>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300" dirty="0"/>
              <a:t>Null Hypothesis: coefficient = 0</a:t>
            </a:r>
          </a:p>
          <a:p>
            <a:pPr marL="0" indent="0">
              <a:buNone/>
            </a:pPr>
            <a:r>
              <a:rPr lang="en-US" sz="1300" dirty="0"/>
              <a:t>P-value &lt;0.05</a:t>
            </a:r>
          </a:p>
          <a:p>
            <a:pPr marL="0" indent="0">
              <a:buNone/>
            </a:pPr>
            <a:r>
              <a:rPr lang="en-US" sz="1300" dirty="0"/>
              <a:t>The null hypothesis is rejected and the coefficient is not 0</a:t>
            </a:r>
          </a:p>
          <a:p>
            <a:pPr marL="0" indent="0">
              <a:buNone/>
            </a:pPr>
            <a:endParaRPr lang="en-US" sz="2500" dirty="0"/>
          </a:p>
          <a:p>
            <a:pPr marL="0" indent="0">
              <a:buNone/>
            </a:pPr>
            <a:endParaRPr lang="en-US" sz="1125" dirty="0"/>
          </a:p>
        </p:txBody>
      </p:sp>
      <p:cxnSp>
        <p:nvCxnSpPr>
          <p:cNvPr id="21" name="Straight Arrow Connector 20">
            <a:extLst>
              <a:ext uri="{FF2B5EF4-FFF2-40B4-BE49-F238E27FC236}">
                <a16:creationId xmlns:a16="http://schemas.microsoft.com/office/drawing/2014/main" id="{C2AC944D-5B6A-004C-814C-22BB330CD1C9}"/>
              </a:ext>
            </a:extLst>
          </p:cNvPr>
          <p:cNvCxnSpPr>
            <a:cxnSpLocks/>
          </p:cNvCxnSpPr>
          <p:nvPr/>
        </p:nvCxnSpPr>
        <p:spPr>
          <a:xfrm flipH="1">
            <a:off x="3928534" y="4586483"/>
            <a:ext cx="643463" cy="365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57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EAFD-DD0D-1741-90DA-76E47C82EC5F}"/>
              </a:ext>
            </a:extLst>
          </p:cNvPr>
          <p:cNvPicPr>
            <a:picLocks noChangeAspect="1"/>
          </p:cNvPicPr>
          <p:nvPr/>
        </p:nvPicPr>
        <p:blipFill>
          <a:blip r:embed="rId2"/>
          <a:stretch>
            <a:fillRect/>
          </a:stretch>
        </p:blipFill>
        <p:spPr>
          <a:xfrm>
            <a:off x="3037147" y="2390552"/>
            <a:ext cx="6106853" cy="4518244"/>
          </a:xfrm>
          <a:prstGeom prst="rect">
            <a:avLst/>
          </a:prstGeom>
        </p:spPr>
      </p:pic>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a:bodyPr>
          <a:lstStyle/>
          <a:p>
            <a:r>
              <a:rPr lang="en-US" dirty="0">
                <a:latin typeface="Calibri" panose="020F0502020204030204" pitchFamily="34" charset="0"/>
                <a:cs typeface="Calibri" panose="020F0502020204030204" pitchFamily="34" charset="0"/>
              </a:rPr>
              <a:t>Is there a pattern on the residuals?</a:t>
            </a:r>
          </a:p>
        </p:txBody>
      </p:sp>
      <p:cxnSp>
        <p:nvCxnSpPr>
          <p:cNvPr id="15" name="Straight Arrow Connector 14">
            <a:extLst>
              <a:ext uri="{FF2B5EF4-FFF2-40B4-BE49-F238E27FC236}">
                <a16:creationId xmlns:a16="http://schemas.microsoft.com/office/drawing/2014/main" id="{35E233F4-7B83-F74B-BE38-1D924D2C4D81}"/>
              </a:ext>
            </a:extLst>
          </p:cNvPr>
          <p:cNvCxnSpPr>
            <a:cxnSpLocks/>
          </p:cNvCxnSpPr>
          <p:nvPr/>
        </p:nvCxnSpPr>
        <p:spPr>
          <a:xfrm>
            <a:off x="4380089" y="1682044"/>
            <a:ext cx="447090" cy="2700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D064BBD-BE95-1E44-A442-FDA31F6450E9}"/>
              </a:ext>
            </a:extLst>
          </p:cNvPr>
          <p:cNvSpPr txBox="1">
            <a:spLocks/>
          </p:cNvSpPr>
          <p:nvPr/>
        </p:nvSpPr>
        <p:spPr>
          <a:xfrm>
            <a:off x="329884" y="3982301"/>
            <a:ext cx="2707595" cy="1955655"/>
          </a:xfrm>
          <a:prstGeom prst="rect">
            <a:avLst/>
          </a:prstGeom>
        </p:spPr>
        <p:txBody>
          <a:bodyPr vert="horz" lIns="68580" tIns="34290" rIns="68580" bIns="34290" rtlCol="0">
            <a:normAutofit fontScale="925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600" dirty="0"/>
              <a:t>The relationship between with mpg and weight does not seem linear</a:t>
            </a:r>
          </a:p>
          <a:p>
            <a:endParaRPr lang="en-US" sz="2500" dirty="0"/>
          </a:p>
          <a:p>
            <a:pPr marL="0" indent="0">
              <a:buNone/>
            </a:pPr>
            <a:endParaRPr lang="en-US" sz="1125" dirty="0"/>
          </a:p>
        </p:txBody>
      </p:sp>
      <p:sp>
        <p:nvSpPr>
          <p:cNvPr id="17" name="Content Placeholder 2">
            <a:extLst>
              <a:ext uri="{FF2B5EF4-FFF2-40B4-BE49-F238E27FC236}">
                <a16:creationId xmlns:a16="http://schemas.microsoft.com/office/drawing/2014/main" id="{1219A77D-6F5A-6049-BF3C-C1CB4BB79E26}"/>
              </a:ext>
            </a:extLst>
          </p:cNvPr>
          <p:cNvSpPr txBox="1">
            <a:spLocks/>
          </p:cNvSpPr>
          <p:nvPr/>
        </p:nvSpPr>
        <p:spPr>
          <a:xfrm>
            <a:off x="379431" y="1347205"/>
            <a:ext cx="8001316" cy="1483623"/>
          </a:xfrm>
          <a:prstGeom prst="rect">
            <a:avLst/>
          </a:prstGeom>
        </p:spPr>
        <p:txBody>
          <a:bodyPr vert="horz" lIns="68580" tIns="34290" rIns="68580" bIns="34290" rtlCol="0">
            <a:normAutofit fontScale="700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600" dirty="0"/>
              <a:t>The red line on the Residuals versus Fitted is not around 0</a:t>
            </a:r>
          </a:p>
          <a:p>
            <a:pPr marL="0" indent="0">
              <a:buNone/>
            </a:pPr>
            <a:endParaRPr lang="en-US" sz="2600" dirty="0"/>
          </a:p>
          <a:p>
            <a:pPr marL="0" indent="0">
              <a:buNone/>
            </a:pPr>
            <a:r>
              <a:rPr lang="en-US" sz="2600" dirty="0"/>
              <a:t>THERE IS A PATTEN </a:t>
            </a:r>
          </a:p>
          <a:p>
            <a:pPr marL="0" indent="0">
              <a:buNone/>
            </a:pPr>
            <a:r>
              <a:rPr lang="en-US" sz="2600" dirty="0"/>
              <a:t>ON THE RESIDUALS</a:t>
            </a:r>
          </a:p>
          <a:p>
            <a:endParaRPr lang="en-US" sz="2500" dirty="0"/>
          </a:p>
          <a:p>
            <a:pPr marL="0" indent="0">
              <a:buNone/>
            </a:pPr>
            <a:endParaRPr lang="en-US" sz="1125" dirty="0"/>
          </a:p>
        </p:txBody>
      </p:sp>
    </p:spTree>
    <p:extLst>
      <p:ext uri="{BB962C8B-B14F-4D97-AF65-F5344CB8AC3E}">
        <p14:creationId xmlns:p14="http://schemas.microsoft.com/office/powerpoint/2010/main" val="809735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a:bodyPr>
          <a:lstStyle/>
          <a:p>
            <a:r>
              <a:rPr lang="en-US" dirty="0">
                <a:latin typeface="Calibri" panose="020F0502020204030204" pitchFamily="34" charset="0"/>
                <a:cs typeface="Calibri" panose="020F0502020204030204" pitchFamily="34" charset="0"/>
              </a:rPr>
              <a:t>Are there. Outliers?</a:t>
            </a:r>
          </a:p>
        </p:txBody>
      </p:sp>
      <p:cxnSp>
        <p:nvCxnSpPr>
          <p:cNvPr id="15" name="Straight Arrow Connector 14">
            <a:extLst>
              <a:ext uri="{FF2B5EF4-FFF2-40B4-BE49-F238E27FC236}">
                <a16:creationId xmlns:a16="http://schemas.microsoft.com/office/drawing/2014/main" id="{35E233F4-7B83-F74B-BE38-1D924D2C4D81}"/>
              </a:ext>
            </a:extLst>
          </p:cNvPr>
          <p:cNvCxnSpPr>
            <a:cxnSpLocks/>
          </p:cNvCxnSpPr>
          <p:nvPr/>
        </p:nvCxnSpPr>
        <p:spPr>
          <a:xfrm>
            <a:off x="4571998" y="2269067"/>
            <a:ext cx="255181" cy="2113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1219A77D-6F5A-6049-BF3C-C1CB4BB79E26}"/>
              </a:ext>
            </a:extLst>
          </p:cNvPr>
          <p:cNvSpPr txBox="1">
            <a:spLocks/>
          </p:cNvSpPr>
          <p:nvPr/>
        </p:nvSpPr>
        <p:spPr>
          <a:xfrm>
            <a:off x="329884" y="1392076"/>
            <a:ext cx="8001316" cy="651213"/>
          </a:xfrm>
          <a:prstGeom prst="rect">
            <a:avLst/>
          </a:prstGeom>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600" dirty="0"/>
              <a:t>If the Normal Q-Q plot of the residual does not follow the line, then there are outliers </a:t>
            </a:r>
          </a:p>
          <a:p>
            <a:pPr marL="0" indent="0">
              <a:buNone/>
            </a:pPr>
            <a:endParaRPr lang="en-US" sz="2600" dirty="0"/>
          </a:p>
          <a:p>
            <a:endParaRPr lang="en-US" sz="2500" dirty="0"/>
          </a:p>
          <a:p>
            <a:pPr marL="0" indent="0">
              <a:buNone/>
            </a:pPr>
            <a:endParaRPr lang="en-US" sz="1125" dirty="0"/>
          </a:p>
        </p:txBody>
      </p:sp>
      <p:pic>
        <p:nvPicPr>
          <p:cNvPr id="3" name="Picture 2">
            <a:extLst>
              <a:ext uri="{FF2B5EF4-FFF2-40B4-BE49-F238E27FC236}">
                <a16:creationId xmlns:a16="http://schemas.microsoft.com/office/drawing/2014/main" id="{7AD20931-0756-4A40-B8B4-C861B1B1B252}"/>
              </a:ext>
            </a:extLst>
          </p:cNvPr>
          <p:cNvPicPr>
            <a:picLocks noChangeAspect="1"/>
          </p:cNvPicPr>
          <p:nvPr/>
        </p:nvPicPr>
        <p:blipFill>
          <a:blip r:embed="rId2"/>
          <a:stretch>
            <a:fillRect/>
          </a:stretch>
        </p:blipFill>
        <p:spPr>
          <a:xfrm>
            <a:off x="81604" y="2269067"/>
            <a:ext cx="6121640" cy="4582153"/>
          </a:xfrm>
          <a:prstGeom prst="rect">
            <a:avLst/>
          </a:prstGeom>
        </p:spPr>
      </p:pic>
      <p:cxnSp>
        <p:nvCxnSpPr>
          <p:cNvPr id="7" name="Straight Arrow Connector 6">
            <a:extLst>
              <a:ext uri="{FF2B5EF4-FFF2-40B4-BE49-F238E27FC236}">
                <a16:creationId xmlns:a16="http://schemas.microsoft.com/office/drawing/2014/main" id="{9133A897-0BFD-5342-9749-D4F5CA02FEEB}"/>
              </a:ext>
            </a:extLst>
          </p:cNvPr>
          <p:cNvCxnSpPr>
            <a:cxnSpLocks/>
          </p:cNvCxnSpPr>
          <p:nvPr/>
        </p:nvCxnSpPr>
        <p:spPr>
          <a:xfrm>
            <a:off x="4380089" y="1682044"/>
            <a:ext cx="598311" cy="156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91BBC93-B9D2-0947-A246-D6253C295D62}"/>
              </a:ext>
            </a:extLst>
          </p:cNvPr>
          <p:cNvPicPr>
            <a:picLocks noChangeAspect="1"/>
          </p:cNvPicPr>
          <p:nvPr/>
        </p:nvPicPr>
        <p:blipFill>
          <a:blip r:embed="rId3"/>
          <a:stretch>
            <a:fillRect/>
          </a:stretch>
        </p:blipFill>
        <p:spPr>
          <a:xfrm>
            <a:off x="6026609" y="1767483"/>
            <a:ext cx="3117391" cy="2486378"/>
          </a:xfrm>
          <a:prstGeom prst="rect">
            <a:avLst/>
          </a:prstGeom>
        </p:spPr>
      </p:pic>
    </p:spTree>
    <p:extLst>
      <p:ext uri="{BB962C8B-B14F-4D97-AF65-F5344CB8AC3E}">
        <p14:creationId xmlns:p14="http://schemas.microsoft.com/office/powerpoint/2010/main" val="387932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a:bodyPr>
          <a:lstStyle/>
          <a:p>
            <a:r>
              <a:rPr lang="en-US" dirty="0">
                <a:latin typeface="Calibri" panose="020F0502020204030204" pitchFamily="34" charset="0"/>
                <a:cs typeface="Calibri" panose="020F0502020204030204" pitchFamily="34" charset="0"/>
              </a:rPr>
              <a:t>Homoscedasticity or heteroscedasticity?</a:t>
            </a:r>
          </a:p>
        </p:txBody>
      </p:sp>
      <p:sp>
        <p:nvSpPr>
          <p:cNvPr id="17" name="Content Placeholder 2">
            <a:extLst>
              <a:ext uri="{FF2B5EF4-FFF2-40B4-BE49-F238E27FC236}">
                <a16:creationId xmlns:a16="http://schemas.microsoft.com/office/drawing/2014/main" id="{1219A77D-6F5A-6049-BF3C-C1CB4BB79E26}"/>
              </a:ext>
            </a:extLst>
          </p:cNvPr>
          <p:cNvSpPr txBox="1">
            <a:spLocks/>
          </p:cNvSpPr>
          <p:nvPr/>
        </p:nvSpPr>
        <p:spPr>
          <a:xfrm>
            <a:off x="329884" y="1254642"/>
            <a:ext cx="8001316" cy="2174357"/>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600" dirty="0"/>
              <a:t>Can you see a funnel shape on the residuals?</a:t>
            </a:r>
          </a:p>
          <a:p>
            <a:pPr>
              <a:buFont typeface="Wingdings" pitchFamily="2" charset="2"/>
              <a:buChar char="Ø"/>
            </a:pPr>
            <a:r>
              <a:rPr lang="en-US" sz="2600" dirty="0"/>
              <a:t>Do large fitted values have larger residuals?</a:t>
            </a:r>
          </a:p>
          <a:p>
            <a:pPr>
              <a:buFont typeface="Wingdings" pitchFamily="2" charset="2"/>
              <a:buChar char="Ø"/>
            </a:pPr>
            <a:endParaRPr lang="en-US" sz="2600" dirty="0"/>
          </a:p>
          <a:p>
            <a:pPr marL="0" indent="0">
              <a:buNone/>
            </a:pPr>
            <a:r>
              <a:rPr lang="en-US" sz="2600" dirty="0"/>
              <a:t>YES</a:t>
            </a:r>
          </a:p>
          <a:p>
            <a:pPr marL="0" indent="0">
              <a:buNone/>
            </a:pPr>
            <a:endParaRPr lang="en-US" sz="2600" dirty="0"/>
          </a:p>
          <a:p>
            <a:pPr marL="0" indent="0">
              <a:buNone/>
            </a:pPr>
            <a:endParaRPr lang="en-US" sz="2600" dirty="0"/>
          </a:p>
          <a:p>
            <a:endParaRPr lang="en-US" sz="2500" dirty="0"/>
          </a:p>
        </p:txBody>
      </p:sp>
      <p:pic>
        <p:nvPicPr>
          <p:cNvPr id="3" name="Picture 2">
            <a:extLst>
              <a:ext uri="{FF2B5EF4-FFF2-40B4-BE49-F238E27FC236}">
                <a16:creationId xmlns:a16="http://schemas.microsoft.com/office/drawing/2014/main" id="{0AAFF3F2-02E6-FD4E-98DE-873E2017352D}"/>
              </a:ext>
            </a:extLst>
          </p:cNvPr>
          <p:cNvPicPr>
            <a:picLocks noChangeAspect="1"/>
          </p:cNvPicPr>
          <p:nvPr/>
        </p:nvPicPr>
        <p:blipFill>
          <a:blip r:embed="rId2"/>
          <a:stretch>
            <a:fillRect/>
          </a:stretch>
        </p:blipFill>
        <p:spPr>
          <a:xfrm>
            <a:off x="2901052" y="3410012"/>
            <a:ext cx="6242948" cy="3447988"/>
          </a:xfrm>
          <a:prstGeom prst="rect">
            <a:avLst/>
          </a:prstGeom>
        </p:spPr>
      </p:pic>
      <p:cxnSp>
        <p:nvCxnSpPr>
          <p:cNvPr id="6" name="Straight Connector 5">
            <a:extLst>
              <a:ext uri="{FF2B5EF4-FFF2-40B4-BE49-F238E27FC236}">
                <a16:creationId xmlns:a16="http://schemas.microsoft.com/office/drawing/2014/main" id="{F946E071-ECDD-B048-88A3-E73A0DFB5395}"/>
              </a:ext>
            </a:extLst>
          </p:cNvPr>
          <p:cNvCxnSpPr>
            <a:cxnSpLocks/>
          </p:cNvCxnSpPr>
          <p:nvPr/>
        </p:nvCxnSpPr>
        <p:spPr>
          <a:xfrm flipV="1">
            <a:off x="3276600" y="3733800"/>
            <a:ext cx="4254500" cy="10287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743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683625" cy="738539"/>
          </a:xfrm>
        </p:spPr>
        <p:txBody>
          <a:bodyPr>
            <a:normAutofit fontScale="90000"/>
          </a:bodyPr>
          <a:lstStyle/>
          <a:p>
            <a:r>
              <a:rPr lang="en-US" dirty="0">
                <a:latin typeface="Calibri" panose="020F0502020204030204" pitchFamily="34" charset="0"/>
                <a:cs typeface="Calibri" panose="020F0502020204030204" pitchFamily="34" charset="0"/>
              </a:rPr>
              <a:t>Large leverage points or very influential points?</a:t>
            </a:r>
          </a:p>
        </p:txBody>
      </p:sp>
      <p:sp>
        <p:nvSpPr>
          <p:cNvPr id="17" name="Content Placeholder 2">
            <a:extLst>
              <a:ext uri="{FF2B5EF4-FFF2-40B4-BE49-F238E27FC236}">
                <a16:creationId xmlns:a16="http://schemas.microsoft.com/office/drawing/2014/main" id="{1219A77D-6F5A-6049-BF3C-C1CB4BB79E26}"/>
              </a:ext>
            </a:extLst>
          </p:cNvPr>
          <p:cNvSpPr txBox="1">
            <a:spLocks/>
          </p:cNvSpPr>
          <p:nvPr/>
        </p:nvSpPr>
        <p:spPr>
          <a:xfrm>
            <a:off x="329884" y="1254642"/>
            <a:ext cx="8001316" cy="2174357"/>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600" dirty="0"/>
              <a:t>If there are some leverage much larger than the rest of he leverages. Those are influential.</a:t>
            </a:r>
          </a:p>
          <a:p>
            <a:pPr>
              <a:buFont typeface="Wingdings" pitchFamily="2" charset="2"/>
              <a:buChar char="Ø"/>
            </a:pPr>
            <a:endParaRPr lang="en-US" sz="2600" dirty="0"/>
          </a:p>
          <a:p>
            <a:pPr marL="0" indent="0">
              <a:buNone/>
            </a:pPr>
            <a:r>
              <a:rPr lang="en-US" sz="2600" dirty="0"/>
              <a:t>NO</a:t>
            </a:r>
          </a:p>
          <a:p>
            <a:pPr marL="0" indent="0">
              <a:buNone/>
            </a:pPr>
            <a:endParaRPr lang="en-US" sz="2600" dirty="0"/>
          </a:p>
          <a:p>
            <a:pPr marL="0" indent="0">
              <a:buNone/>
            </a:pPr>
            <a:endParaRPr lang="en-US" sz="2600" dirty="0"/>
          </a:p>
          <a:p>
            <a:endParaRPr lang="en-US" sz="2500" dirty="0"/>
          </a:p>
        </p:txBody>
      </p:sp>
      <p:cxnSp>
        <p:nvCxnSpPr>
          <p:cNvPr id="6" name="Straight Connector 5">
            <a:extLst>
              <a:ext uri="{FF2B5EF4-FFF2-40B4-BE49-F238E27FC236}">
                <a16:creationId xmlns:a16="http://schemas.microsoft.com/office/drawing/2014/main" id="{F946E071-ECDD-B048-88A3-E73A0DFB5395}"/>
              </a:ext>
            </a:extLst>
          </p:cNvPr>
          <p:cNvCxnSpPr>
            <a:cxnSpLocks/>
          </p:cNvCxnSpPr>
          <p:nvPr/>
        </p:nvCxnSpPr>
        <p:spPr>
          <a:xfrm flipV="1">
            <a:off x="3276600" y="3733800"/>
            <a:ext cx="4254500" cy="10287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57A6331-9B84-3941-8247-FEC134E69F88}"/>
              </a:ext>
            </a:extLst>
          </p:cNvPr>
          <p:cNvPicPr>
            <a:picLocks noChangeAspect="1"/>
          </p:cNvPicPr>
          <p:nvPr/>
        </p:nvPicPr>
        <p:blipFill>
          <a:blip r:embed="rId2"/>
          <a:stretch>
            <a:fillRect/>
          </a:stretch>
        </p:blipFill>
        <p:spPr>
          <a:xfrm>
            <a:off x="2030818" y="3009900"/>
            <a:ext cx="7113182" cy="3839332"/>
          </a:xfrm>
          <a:prstGeom prst="rect">
            <a:avLst/>
          </a:prstGeom>
        </p:spPr>
      </p:pic>
    </p:spTree>
    <p:extLst>
      <p:ext uri="{BB962C8B-B14F-4D97-AF65-F5344CB8AC3E}">
        <p14:creationId xmlns:p14="http://schemas.microsoft.com/office/powerpoint/2010/main" val="179809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376403"/>
            <a:ext cx="8223249" cy="738539"/>
          </a:xfrm>
        </p:spPr>
        <p:txBody>
          <a:bodyPr>
            <a:normAutofit/>
          </a:bodyPr>
          <a:lstStyle/>
          <a:p>
            <a:r>
              <a:rPr lang="en-US" dirty="0">
                <a:latin typeface="Calibri" panose="020F0502020204030204" pitchFamily="34" charset="0"/>
                <a:cs typeface="Calibri" panose="020F0502020204030204" pitchFamily="34" charset="0"/>
              </a:rPr>
              <a:t>Next steps: </a:t>
            </a:r>
          </a:p>
        </p:txBody>
      </p:sp>
      <p:graphicFrame>
        <p:nvGraphicFramePr>
          <p:cNvPr id="8" name="Table 8">
            <a:extLst>
              <a:ext uri="{FF2B5EF4-FFF2-40B4-BE49-F238E27FC236}">
                <a16:creationId xmlns:a16="http://schemas.microsoft.com/office/drawing/2014/main" id="{5E96D318-DA27-DE4D-A53F-CCD009ED8C25}"/>
              </a:ext>
            </a:extLst>
          </p:cNvPr>
          <p:cNvGraphicFramePr>
            <a:graphicFrameLocks noGrp="1"/>
          </p:cNvGraphicFramePr>
          <p:nvPr>
            <p:extLst>
              <p:ext uri="{D42A27DB-BD31-4B8C-83A1-F6EECF244321}">
                <p14:modId xmlns:p14="http://schemas.microsoft.com/office/powerpoint/2010/main" val="3620710649"/>
              </p:ext>
            </p:extLst>
          </p:nvPr>
        </p:nvGraphicFramePr>
        <p:xfrm>
          <a:off x="352280" y="2771288"/>
          <a:ext cx="8439437" cy="2113280"/>
        </p:xfrm>
        <a:graphic>
          <a:graphicData uri="http://schemas.openxmlformats.org/drawingml/2006/table">
            <a:tbl>
              <a:tblPr firstRow="1" bandRow="1">
                <a:tableStyleId>{5C22544A-7EE6-4342-B048-85BDC9FD1C3A}</a:tableStyleId>
              </a:tblPr>
              <a:tblGrid>
                <a:gridCol w="1476520">
                  <a:extLst>
                    <a:ext uri="{9D8B030D-6E8A-4147-A177-3AD203B41FA5}">
                      <a16:colId xmlns:a16="http://schemas.microsoft.com/office/drawing/2014/main" val="1244012424"/>
                    </a:ext>
                  </a:extLst>
                </a:gridCol>
                <a:gridCol w="875414">
                  <a:extLst>
                    <a:ext uri="{9D8B030D-6E8A-4147-A177-3AD203B41FA5}">
                      <a16:colId xmlns:a16="http://schemas.microsoft.com/office/drawing/2014/main" val="1832986399"/>
                    </a:ext>
                  </a:extLst>
                </a:gridCol>
                <a:gridCol w="875414">
                  <a:extLst>
                    <a:ext uri="{9D8B030D-6E8A-4147-A177-3AD203B41FA5}">
                      <a16:colId xmlns:a16="http://schemas.microsoft.com/office/drawing/2014/main" val="4175448899"/>
                    </a:ext>
                  </a:extLst>
                </a:gridCol>
                <a:gridCol w="875414">
                  <a:extLst>
                    <a:ext uri="{9D8B030D-6E8A-4147-A177-3AD203B41FA5}">
                      <a16:colId xmlns:a16="http://schemas.microsoft.com/office/drawing/2014/main" val="779104629"/>
                    </a:ext>
                  </a:extLst>
                </a:gridCol>
                <a:gridCol w="1616149">
                  <a:extLst>
                    <a:ext uri="{9D8B030D-6E8A-4147-A177-3AD203B41FA5}">
                      <a16:colId xmlns:a16="http://schemas.microsoft.com/office/drawing/2014/main" val="3803973101"/>
                    </a:ext>
                  </a:extLst>
                </a:gridCol>
                <a:gridCol w="906842">
                  <a:extLst>
                    <a:ext uri="{9D8B030D-6E8A-4147-A177-3AD203B41FA5}">
                      <a16:colId xmlns:a16="http://schemas.microsoft.com/office/drawing/2014/main" val="4070943658"/>
                    </a:ext>
                  </a:extLst>
                </a:gridCol>
                <a:gridCol w="906842">
                  <a:extLst>
                    <a:ext uri="{9D8B030D-6E8A-4147-A177-3AD203B41FA5}">
                      <a16:colId xmlns:a16="http://schemas.microsoft.com/office/drawing/2014/main" val="655962422"/>
                    </a:ext>
                  </a:extLst>
                </a:gridCol>
                <a:gridCol w="906842">
                  <a:extLst>
                    <a:ext uri="{9D8B030D-6E8A-4147-A177-3AD203B41FA5}">
                      <a16:colId xmlns:a16="http://schemas.microsoft.com/office/drawing/2014/main" val="3092714128"/>
                    </a:ext>
                  </a:extLst>
                </a:gridCol>
              </a:tblGrid>
              <a:tr h="370840">
                <a:tc>
                  <a:txBody>
                    <a:bodyPr/>
                    <a:lstStyle/>
                    <a:p>
                      <a:r>
                        <a:rPr lang="en-US" sz="1200" dirty="0"/>
                        <a:t>Model</a:t>
                      </a:r>
                    </a:p>
                  </a:txBody>
                  <a:tcPr/>
                </a:tc>
                <a:tc>
                  <a:txBody>
                    <a:bodyPr/>
                    <a:lstStyle/>
                    <a:p>
                      <a:r>
                        <a:rPr lang="en-US" sz="1200" dirty="0"/>
                        <a:t>R2 Adjusted</a:t>
                      </a:r>
                    </a:p>
                  </a:txBody>
                  <a:tcPr/>
                </a:tc>
                <a:tc>
                  <a:txBody>
                    <a:bodyPr/>
                    <a:lstStyle/>
                    <a:p>
                      <a:r>
                        <a:rPr lang="en-US" sz="1200" dirty="0"/>
                        <a:t>AIC</a:t>
                      </a:r>
                    </a:p>
                  </a:txBody>
                  <a:tcPr/>
                </a:tc>
                <a:tc>
                  <a:txBody>
                    <a:bodyPr/>
                    <a:lstStyle/>
                    <a:p>
                      <a:r>
                        <a:rPr lang="en-US" sz="1200" dirty="0"/>
                        <a:t># large     P-values</a:t>
                      </a:r>
                    </a:p>
                  </a:txBody>
                  <a:tcPr/>
                </a:tc>
                <a:tc>
                  <a:txBody>
                    <a:bodyPr/>
                    <a:lstStyle/>
                    <a:p>
                      <a:r>
                        <a:rPr lang="en-US" sz="1200" dirty="0"/>
                        <a:t>Residual Patterns</a:t>
                      </a:r>
                    </a:p>
                  </a:txBody>
                  <a:tcPr/>
                </a:tc>
                <a:tc>
                  <a:txBody>
                    <a:bodyPr/>
                    <a:lstStyle/>
                    <a:p>
                      <a:r>
                        <a:rPr lang="en-US" sz="1200" dirty="0"/>
                        <a:t>Homoscedasticity</a:t>
                      </a:r>
                    </a:p>
                  </a:txBody>
                  <a:tcPr/>
                </a:tc>
                <a:tc>
                  <a:txBody>
                    <a:bodyPr/>
                    <a:lstStyle/>
                    <a:p>
                      <a:r>
                        <a:rPr lang="en-US" sz="1200" dirty="0"/>
                        <a:t>Outliers</a:t>
                      </a:r>
                    </a:p>
                  </a:txBody>
                  <a:tcPr/>
                </a:tc>
                <a:tc>
                  <a:txBody>
                    <a:bodyPr/>
                    <a:lstStyle/>
                    <a:p>
                      <a:r>
                        <a:rPr lang="en-US" sz="1200" dirty="0"/>
                        <a:t>Leverage Points</a:t>
                      </a:r>
                    </a:p>
                  </a:txBody>
                  <a:tcPr/>
                </a:tc>
                <a:extLst>
                  <a:ext uri="{0D108BD9-81ED-4DB2-BD59-A6C34878D82A}">
                    <a16:rowId xmlns:a16="http://schemas.microsoft.com/office/drawing/2014/main" val="3566194982"/>
                  </a:ext>
                </a:extLst>
              </a:tr>
              <a:tr h="370840">
                <a:tc>
                  <a:txBody>
                    <a:bodyPr/>
                    <a:lstStyle/>
                    <a:p>
                      <a:r>
                        <a:rPr lang="en-US" sz="1200" dirty="0" err="1"/>
                        <a:t>mpg~weight</a:t>
                      </a:r>
                      <a:endParaRPr lang="en-US" sz="1200" dirty="0"/>
                    </a:p>
                  </a:txBody>
                  <a:tcPr anchor="ctr"/>
                </a:tc>
                <a:tc>
                  <a:txBody>
                    <a:bodyPr/>
                    <a:lstStyle/>
                    <a:p>
                      <a:pPr algn="r"/>
                      <a:r>
                        <a:rPr lang="en-US" sz="1200" dirty="0"/>
                        <a:t>69.18%</a:t>
                      </a:r>
                    </a:p>
                  </a:txBody>
                  <a:tcPr anchor="ctr"/>
                </a:tc>
                <a:tc>
                  <a:txBody>
                    <a:bodyPr/>
                    <a:lstStyle/>
                    <a:p>
                      <a:pPr algn="r"/>
                      <a:r>
                        <a:rPr lang="en-US" sz="1200" dirty="0"/>
                        <a:t>1151.5</a:t>
                      </a:r>
                    </a:p>
                  </a:txBody>
                  <a:tcPr anchor="ctr"/>
                </a:tc>
                <a:tc>
                  <a:txBody>
                    <a:bodyPr/>
                    <a:lstStyle/>
                    <a:p>
                      <a:pPr algn="ctr"/>
                      <a:r>
                        <a:rPr lang="en-US" sz="1200" dirty="0"/>
                        <a:t>0</a:t>
                      </a:r>
                    </a:p>
                  </a:txBody>
                  <a:tcPr anchor="ctr"/>
                </a:tc>
                <a:tc>
                  <a:txBody>
                    <a:bodyPr/>
                    <a:lstStyle/>
                    <a:p>
                      <a:pPr algn="r"/>
                      <a:r>
                        <a:rPr lang="en-US" sz="1200" dirty="0">
                          <a:solidFill>
                            <a:srgbClr val="FF0000"/>
                          </a:solidFill>
                        </a:rPr>
                        <a:t>Yes </a:t>
                      </a:r>
                      <a:r>
                        <a:rPr lang="en-US" sz="1200" dirty="0"/>
                        <a:t>- Include quadratic</a:t>
                      </a:r>
                    </a:p>
                  </a:txBody>
                  <a:tcPr anchor="ctr"/>
                </a:tc>
                <a:tc>
                  <a:txBody>
                    <a:bodyPr/>
                    <a:lstStyle/>
                    <a:p>
                      <a:pPr algn="r"/>
                      <a:endParaRPr lang="en-US" sz="1200" dirty="0"/>
                    </a:p>
                  </a:txBody>
                  <a:tcPr anchor="ctr"/>
                </a:tc>
                <a:tc>
                  <a:txBody>
                    <a:bodyPr/>
                    <a:lstStyle/>
                    <a:p>
                      <a:pPr algn="r"/>
                      <a:r>
                        <a:rPr lang="en-US" sz="1200" dirty="0"/>
                        <a:t>Yes</a:t>
                      </a:r>
                    </a:p>
                  </a:txBody>
                  <a:tcPr anchor="ctr"/>
                </a:tc>
                <a:tc>
                  <a:txBody>
                    <a:bodyPr/>
                    <a:lstStyle/>
                    <a:p>
                      <a:pPr algn="r"/>
                      <a:r>
                        <a:rPr lang="en-US" sz="1200" dirty="0"/>
                        <a:t>No</a:t>
                      </a:r>
                    </a:p>
                  </a:txBody>
                  <a:tcPr anchor="ctr"/>
                </a:tc>
                <a:extLst>
                  <a:ext uri="{0D108BD9-81ED-4DB2-BD59-A6C34878D82A}">
                    <a16:rowId xmlns:a16="http://schemas.microsoft.com/office/drawing/2014/main" val="732856336"/>
                  </a:ext>
                </a:extLst>
              </a:tr>
              <a:tr h="370840">
                <a:tc>
                  <a:txBody>
                    <a:bodyPr/>
                    <a:lstStyle/>
                    <a:p>
                      <a:r>
                        <a:rPr lang="en-US" sz="1200" dirty="0"/>
                        <a:t>mpg ~ weight + weight2</a:t>
                      </a:r>
                    </a:p>
                  </a:txBody>
                  <a:tcPr anchor="ctr"/>
                </a:tc>
                <a:tc>
                  <a:txBody>
                    <a:bodyPr/>
                    <a:lstStyle/>
                    <a:p>
                      <a:pPr algn="r"/>
                      <a:r>
                        <a:rPr lang="en-US" sz="1200" dirty="0"/>
                        <a:t>71.37%</a:t>
                      </a:r>
                    </a:p>
                  </a:txBody>
                  <a:tcPr anchor="ctr"/>
                </a:tc>
                <a:tc>
                  <a:txBody>
                    <a:bodyPr/>
                    <a:lstStyle/>
                    <a:p>
                      <a:pPr algn="r"/>
                      <a:r>
                        <a:rPr lang="en-US" sz="1200" dirty="0"/>
                        <a:t>1123.7</a:t>
                      </a:r>
                    </a:p>
                  </a:txBody>
                  <a:tcPr anchor="ctr"/>
                </a:tc>
                <a:tc>
                  <a:txBody>
                    <a:bodyPr/>
                    <a:lstStyle/>
                    <a:p>
                      <a:pPr algn="ctr"/>
                      <a:r>
                        <a:rPr lang="en-US" sz="1200" dirty="0"/>
                        <a:t>0</a:t>
                      </a:r>
                    </a:p>
                  </a:txBody>
                  <a:tcPr anchor="ctr"/>
                </a:tc>
                <a:tc>
                  <a:txBody>
                    <a:bodyPr/>
                    <a:lstStyle/>
                    <a:p>
                      <a:pPr algn="r"/>
                      <a:r>
                        <a:rPr lang="en-US" sz="1200" dirty="0"/>
                        <a:t>No Patterns</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3763023025"/>
                  </a:ext>
                </a:extLst>
              </a:tr>
              <a:tr h="370840">
                <a:tc>
                  <a:txBody>
                    <a:bodyPr/>
                    <a:lstStyle/>
                    <a:p>
                      <a:r>
                        <a:rPr lang="en-US" sz="1200" dirty="0"/>
                        <a:t>mpg ~ log(weight)</a:t>
                      </a:r>
                    </a:p>
                  </a:txBody>
                  <a:tcPr anchor="ctr"/>
                </a:tc>
                <a:tc>
                  <a:txBody>
                    <a:bodyPr/>
                    <a:lstStyle/>
                    <a:p>
                      <a:pPr algn="r"/>
                      <a:r>
                        <a:rPr lang="en-US" sz="1200" dirty="0"/>
                        <a:t>71.19%</a:t>
                      </a:r>
                    </a:p>
                  </a:txBody>
                  <a:tcPr anchor="ctr"/>
                </a:tc>
                <a:tc>
                  <a:txBody>
                    <a:bodyPr/>
                    <a:lstStyle/>
                    <a:p>
                      <a:pPr algn="r"/>
                      <a:r>
                        <a:rPr lang="en-US" sz="1200" dirty="0"/>
                        <a:t>1125.1</a:t>
                      </a:r>
                    </a:p>
                  </a:txBody>
                  <a:tcPr anchor="ctr"/>
                </a:tc>
                <a:tc>
                  <a:txBody>
                    <a:bodyPr/>
                    <a:lstStyle/>
                    <a:p>
                      <a:pPr algn="ctr"/>
                      <a:r>
                        <a:rPr lang="en-US" sz="1200" dirty="0"/>
                        <a:t>0</a:t>
                      </a:r>
                    </a:p>
                  </a:txBody>
                  <a:tcPr anchor="ctr"/>
                </a:tc>
                <a:tc>
                  <a:txBody>
                    <a:bodyPr/>
                    <a:lstStyle/>
                    <a:p>
                      <a:pPr algn="r"/>
                      <a:r>
                        <a:rPr lang="en-US" sz="1200" dirty="0"/>
                        <a:t>No Patterns</a:t>
                      </a:r>
                    </a:p>
                  </a:txBody>
                  <a:tcPr anchor="ctr"/>
                </a:tc>
                <a:tc>
                  <a:txBody>
                    <a:bodyPr/>
                    <a:lstStyle/>
                    <a:p>
                      <a:pPr algn="r"/>
                      <a:r>
                        <a:rPr lang="en-US" sz="1200" dirty="0"/>
                        <a:t>Yes</a:t>
                      </a:r>
                    </a:p>
                  </a:txBody>
                  <a:tcPr anchor="ctr"/>
                </a:tc>
                <a:tc>
                  <a:txBody>
                    <a:bodyPr/>
                    <a:lstStyle/>
                    <a:p>
                      <a:pPr algn="r"/>
                      <a:r>
                        <a:rPr lang="en-US" sz="1200" dirty="0">
                          <a:solidFill>
                            <a:schemeClr val="tx1"/>
                          </a:solidFill>
                        </a:rPr>
                        <a:t>Yes</a:t>
                      </a:r>
                    </a:p>
                  </a:txBody>
                  <a:tcPr anchor="ctr"/>
                </a:tc>
                <a:tc>
                  <a:txBody>
                    <a:bodyPr/>
                    <a:lstStyle/>
                    <a:p>
                      <a:pPr algn="r"/>
                      <a:r>
                        <a:rPr lang="en-US" sz="1200" dirty="0">
                          <a:solidFill>
                            <a:schemeClr val="tx1"/>
                          </a:solidFill>
                        </a:rPr>
                        <a:t>No</a:t>
                      </a:r>
                    </a:p>
                  </a:txBody>
                  <a:tcPr anchor="ctr"/>
                </a:tc>
                <a:extLst>
                  <a:ext uri="{0D108BD9-81ED-4DB2-BD59-A6C34878D82A}">
                    <a16:rowId xmlns:a16="http://schemas.microsoft.com/office/drawing/2014/main" val="600622792"/>
                  </a:ext>
                </a:extLst>
              </a:tr>
              <a:tr h="370840">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solidFill>
                          <a:srgbClr val="FF0000"/>
                        </a:solidFill>
                      </a:endParaRP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19135737"/>
                  </a:ext>
                </a:extLst>
              </a:tr>
            </a:tbl>
          </a:graphicData>
        </a:graphic>
      </p:graphicFrame>
      <p:sp>
        <p:nvSpPr>
          <p:cNvPr id="9" name="Smiley Face 8">
            <a:extLst>
              <a:ext uri="{FF2B5EF4-FFF2-40B4-BE49-F238E27FC236}">
                <a16:creationId xmlns:a16="http://schemas.microsoft.com/office/drawing/2014/main" id="{47038D3B-AB45-B845-AD64-1D97CC35F1DA}"/>
              </a:ext>
            </a:extLst>
          </p:cNvPr>
          <p:cNvSpPr/>
          <p:nvPr/>
        </p:nvSpPr>
        <p:spPr>
          <a:xfrm>
            <a:off x="1754359" y="3764141"/>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6A7A4924-AF42-0147-8E62-A77CE025B026}"/>
              </a:ext>
            </a:extLst>
          </p:cNvPr>
          <p:cNvSpPr/>
          <p:nvPr/>
        </p:nvSpPr>
        <p:spPr>
          <a:xfrm>
            <a:off x="2704201" y="3764141"/>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17A07A4C-A23D-574B-8791-ACDAB8E90F3E}"/>
              </a:ext>
            </a:extLst>
          </p:cNvPr>
          <p:cNvSpPr/>
          <p:nvPr/>
        </p:nvSpPr>
        <p:spPr>
          <a:xfrm>
            <a:off x="4571998" y="3303759"/>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69B35B5E-08F5-2749-A895-DF117B3AF1B5}"/>
              </a:ext>
            </a:extLst>
          </p:cNvPr>
          <p:cNvSpPr/>
          <p:nvPr/>
        </p:nvSpPr>
        <p:spPr>
          <a:xfrm>
            <a:off x="7931880" y="4217346"/>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FD064BBD-BE95-1E44-A442-FDA31F6450E9}"/>
              </a:ext>
            </a:extLst>
          </p:cNvPr>
          <p:cNvSpPr txBox="1">
            <a:spLocks/>
          </p:cNvSpPr>
          <p:nvPr/>
        </p:nvSpPr>
        <p:spPr>
          <a:xfrm>
            <a:off x="352280" y="1180489"/>
            <a:ext cx="8453053" cy="2152045"/>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000" dirty="0"/>
              <a:t>The model between mpg and weight has patterns on the residuals:</a:t>
            </a:r>
          </a:p>
          <a:p>
            <a:pPr marL="731520" lvl="1" indent="-457200">
              <a:buAutoNum type="arabicPeriod"/>
            </a:pPr>
            <a:r>
              <a:rPr lang="en-US" sz="2000" dirty="0"/>
              <a:t>Include quadratic</a:t>
            </a:r>
          </a:p>
          <a:p>
            <a:pPr marL="731520" lvl="1" indent="-457200">
              <a:buAutoNum type="arabicPeriod"/>
            </a:pPr>
            <a:r>
              <a:rPr lang="en-US" sz="2000" dirty="0"/>
              <a:t>Use log</a:t>
            </a:r>
          </a:p>
          <a:p>
            <a:pPr marL="731520" lvl="1" indent="-457200">
              <a:buAutoNum type="arabicPeriod"/>
            </a:pPr>
            <a:r>
              <a:rPr lang="en-US" sz="2000" dirty="0"/>
              <a:t>Use polynomial</a:t>
            </a:r>
          </a:p>
          <a:p>
            <a:endParaRPr lang="en-US" sz="2500" dirty="0"/>
          </a:p>
          <a:p>
            <a:pPr marL="0" indent="0">
              <a:buNone/>
            </a:pPr>
            <a:endParaRPr lang="en-US" sz="1125" dirty="0"/>
          </a:p>
        </p:txBody>
      </p:sp>
      <p:sp>
        <p:nvSpPr>
          <p:cNvPr id="13" name="Content Placeholder 2">
            <a:extLst>
              <a:ext uri="{FF2B5EF4-FFF2-40B4-BE49-F238E27FC236}">
                <a16:creationId xmlns:a16="http://schemas.microsoft.com/office/drawing/2014/main" id="{466A35C6-40D8-0F43-8E0D-464B682F986D}"/>
              </a:ext>
            </a:extLst>
          </p:cNvPr>
          <p:cNvSpPr txBox="1">
            <a:spLocks/>
          </p:cNvSpPr>
          <p:nvPr/>
        </p:nvSpPr>
        <p:spPr>
          <a:xfrm>
            <a:off x="230571" y="5092089"/>
            <a:ext cx="8453053" cy="1575411"/>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000" dirty="0"/>
              <a:t>The quadratic model has the highest adjusted R-square and the lowest AIC</a:t>
            </a:r>
          </a:p>
          <a:p>
            <a:pPr>
              <a:buFont typeface="Wingdings" pitchFamily="2" charset="2"/>
              <a:buChar char="Ø"/>
            </a:pPr>
            <a:r>
              <a:rPr lang="en-US" sz="2000" dirty="0"/>
              <a:t>The log model has no leverage points</a:t>
            </a:r>
            <a:endParaRPr lang="en-US" sz="2500" dirty="0"/>
          </a:p>
          <a:p>
            <a:pPr marL="0" indent="0">
              <a:buNone/>
            </a:pPr>
            <a:endParaRPr lang="en-US" sz="1125" dirty="0"/>
          </a:p>
        </p:txBody>
      </p:sp>
    </p:spTree>
    <p:extLst>
      <p:ext uri="{BB962C8B-B14F-4D97-AF65-F5344CB8AC3E}">
        <p14:creationId xmlns:p14="http://schemas.microsoft.com/office/powerpoint/2010/main" val="377470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a:bodyPr>
          <a:lstStyle/>
          <a:p>
            <a:r>
              <a:rPr lang="en-US" dirty="0">
                <a:latin typeface="Calibri" panose="020F0502020204030204" pitchFamily="34" charset="0"/>
                <a:cs typeface="Calibri" panose="020F0502020204030204" pitchFamily="34" charset="0"/>
              </a:rPr>
              <a:t>Adding displacement to the model</a:t>
            </a:r>
          </a:p>
        </p:txBody>
      </p:sp>
      <p:graphicFrame>
        <p:nvGraphicFramePr>
          <p:cNvPr id="8" name="Table 8">
            <a:extLst>
              <a:ext uri="{FF2B5EF4-FFF2-40B4-BE49-F238E27FC236}">
                <a16:creationId xmlns:a16="http://schemas.microsoft.com/office/drawing/2014/main" id="{5E96D318-DA27-DE4D-A53F-CCD009ED8C25}"/>
              </a:ext>
            </a:extLst>
          </p:cNvPr>
          <p:cNvGraphicFramePr>
            <a:graphicFrameLocks noGrp="1"/>
          </p:cNvGraphicFramePr>
          <p:nvPr/>
        </p:nvGraphicFramePr>
        <p:xfrm>
          <a:off x="106327" y="1216240"/>
          <a:ext cx="8888820" cy="3967480"/>
        </p:xfrm>
        <a:graphic>
          <a:graphicData uri="http://schemas.openxmlformats.org/drawingml/2006/table">
            <a:tbl>
              <a:tblPr firstRow="1" bandRow="1">
                <a:tableStyleId>{5C22544A-7EE6-4342-B048-85BDC9FD1C3A}</a:tableStyleId>
              </a:tblPr>
              <a:tblGrid>
                <a:gridCol w="2732566">
                  <a:extLst>
                    <a:ext uri="{9D8B030D-6E8A-4147-A177-3AD203B41FA5}">
                      <a16:colId xmlns:a16="http://schemas.microsoft.com/office/drawing/2014/main" val="1244012424"/>
                    </a:ext>
                  </a:extLst>
                </a:gridCol>
                <a:gridCol w="903767">
                  <a:extLst>
                    <a:ext uri="{9D8B030D-6E8A-4147-A177-3AD203B41FA5}">
                      <a16:colId xmlns:a16="http://schemas.microsoft.com/office/drawing/2014/main" val="1832986399"/>
                    </a:ext>
                  </a:extLst>
                </a:gridCol>
                <a:gridCol w="733647">
                  <a:extLst>
                    <a:ext uri="{9D8B030D-6E8A-4147-A177-3AD203B41FA5}">
                      <a16:colId xmlns:a16="http://schemas.microsoft.com/office/drawing/2014/main" val="4175448899"/>
                    </a:ext>
                  </a:extLst>
                </a:gridCol>
                <a:gridCol w="925033">
                  <a:extLst>
                    <a:ext uri="{9D8B030D-6E8A-4147-A177-3AD203B41FA5}">
                      <a16:colId xmlns:a16="http://schemas.microsoft.com/office/drawing/2014/main" val="779104629"/>
                    </a:ext>
                  </a:extLst>
                </a:gridCol>
                <a:gridCol w="1116418">
                  <a:extLst>
                    <a:ext uri="{9D8B030D-6E8A-4147-A177-3AD203B41FA5}">
                      <a16:colId xmlns:a16="http://schemas.microsoft.com/office/drawing/2014/main" val="3803973101"/>
                    </a:ext>
                  </a:extLst>
                </a:gridCol>
                <a:gridCol w="955843">
                  <a:extLst>
                    <a:ext uri="{9D8B030D-6E8A-4147-A177-3AD203B41FA5}">
                      <a16:colId xmlns:a16="http://schemas.microsoft.com/office/drawing/2014/main" val="4070943658"/>
                    </a:ext>
                  </a:extLst>
                </a:gridCol>
                <a:gridCol w="639041">
                  <a:extLst>
                    <a:ext uri="{9D8B030D-6E8A-4147-A177-3AD203B41FA5}">
                      <a16:colId xmlns:a16="http://schemas.microsoft.com/office/drawing/2014/main" val="655962422"/>
                    </a:ext>
                  </a:extLst>
                </a:gridCol>
                <a:gridCol w="882505">
                  <a:extLst>
                    <a:ext uri="{9D8B030D-6E8A-4147-A177-3AD203B41FA5}">
                      <a16:colId xmlns:a16="http://schemas.microsoft.com/office/drawing/2014/main" val="3092714128"/>
                    </a:ext>
                  </a:extLst>
                </a:gridCol>
              </a:tblGrid>
              <a:tr h="370840">
                <a:tc>
                  <a:txBody>
                    <a:bodyPr/>
                    <a:lstStyle/>
                    <a:p>
                      <a:r>
                        <a:rPr lang="en-US" sz="1200" dirty="0"/>
                        <a:t>Model</a:t>
                      </a:r>
                    </a:p>
                  </a:txBody>
                  <a:tcPr/>
                </a:tc>
                <a:tc>
                  <a:txBody>
                    <a:bodyPr/>
                    <a:lstStyle/>
                    <a:p>
                      <a:r>
                        <a:rPr lang="en-US" sz="1200" dirty="0"/>
                        <a:t>R2 Adjusted</a:t>
                      </a:r>
                    </a:p>
                  </a:txBody>
                  <a:tcPr/>
                </a:tc>
                <a:tc>
                  <a:txBody>
                    <a:bodyPr/>
                    <a:lstStyle/>
                    <a:p>
                      <a:r>
                        <a:rPr lang="en-US" sz="1200" dirty="0"/>
                        <a:t>AIC</a:t>
                      </a:r>
                    </a:p>
                  </a:txBody>
                  <a:tcPr/>
                </a:tc>
                <a:tc>
                  <a:txBody>
                    <a:bodyPr/>
                    <a:lstStyle/>
                    <a:p>
                      <a:r>
                        <a:rPr lang="en-US" sz="1200" dirty="0"/>
                        <a:t># large P-values</a:t>
                      </a:r>
                    </a:p>
                  </a:txBody>
                  <a:tcPr/>
                </a:tc>
                <a:tc>
                  <a:txBody>
                    <a:bodyPr/>
                    <a:lstStyle/>
                    <a:p>
                      <a:r>
                        <a:rPr lang="en-US" sz="1200" dirty="0"/>
                        <a:t>Residual Patterns</a:t>
                      </a:r>
                    </a:p>
                  </a:txBody>
                  <a:tcPr/>
                </a:tc>
                <a:tc>
                  <a:txBody>
                    <a:bodyPr/>
                    <a:lstStyle/>
                    <a:p>
                      <a:r>
                        <a:rPr lang="en-US" sz="1200" dirty="0"/>
                        <a:t>Homoscedasticity</a:t>
                      </a:r>
                    </a:p>
                  </a:txBody>
                  <a:tcPr/>
                </a:tc>
                <a:tc>
                  <a:txBody>
                    <a:bodyPr/>
                    <a:lstStyle/>
                    <a:p>
                      <a:r>
                        <a:rPr lang="en-US" sz="1200" dirty="0"/>
                        <a:t>Outliers</a:t>
                      </a:r>
                    </a:p>
                  </a:txBody>
                  <a:tcPr/>
                </a:tc>
                <a:tc>
                  <a:txBody>
                    <a:bodyPr/>
                    <a:lstStyle/>
                    <a:p>
                      <a:r>
                        <a:rPr lang="en-US" sz="1200" dirty="0"/>
                        <a:t>Leverage Points</a:t>
                      </a:r>
                    </a:p>
                  </a:txBody>
                  <a:tcPr/>
                </a:tc>
                <a:extLst>
                  <a:ext uri="{0D108BD9-81ED-4DB2-BD59-A6C34878D82A}">
                    <a16:rowId xmlns:a16="http://schemas.microsoft.com/office/drawing/2014/main" val="3566194982"/>
                  </a:ext>
                </a:extLst>
              </a:tr>
              <a:tr h="370840">
                <a:tc>
                  <a:txBody>
                    <a:bodyPr/>
                    <a:lstStyle/>
                    <a:p>
                      <a:r>
                        <a:rPr lang="en-US" sz="1200" dirty="0"/>
                        <a:t>Mpg ~weight</a:t>
                      </a:r>
                    </a:p>
                  </a:txBody>
                  <a:tcPr anchor="ctr"/>
                </a:tc>
                <a:tc>
                  <a:txBody>
                    <a:bodyPr/>
                    <a:lstStyle/>
                    <a:p>
                      <a:pPr algn="r"/>
                      <a:r>
                        <a:rPr lang="en-US" sz="1200" dirty="0"/>
                        <a:t>69.18%</a:t>
                      </a:r>
                    </a:p>
                  </a:txBody>
                  <a:tcPr anchor="ctr"/>
                </a:tc>
                <a:tc>
                  <a:txBody>
                    <a:bodyPr/>
                    <a:lstStyle/>
                    <a:p>
                      <a:pPr algn="r"/>
                      <a:r>
                        <a:rPr lang="en-US" sz="1200" dirty="0"/>
                        <a:t>1151.5</a:t>
                      </a:r>
                    </a:p>
                  </a:txBody>
                  <a:tcPr anchor="ctr"/>
                </a:tc>
                <a:tc>
                  <a:txBody>
                    <a:bodyPr/>
                    <a:lstStyle/>
                    <a:p>
                      <a:pPr algn="ctr"/>
                      <a:r>
                        <a:rPr lang="en-US" sz="1200" dirty="0"/>
                        <a:t>0</a:t>
                      </a:r>
                    </a:p>
                  </a:txBody>
                  <a:tcPr anchor="ctr"/>
                </a:tc>
                <a:tc>
                  <a:txBody>
                    <a:bodyPr/>
                    <a:lstStyle/>
                    <a:p>
                      <a:pPr algn="r"/>
                      <a:r>
                        <a:rPr lang="en-US" sz="1200" dirty="0">
                          <a:solidFill>
                            <a:srgbClr val="FF0000"/>
                          </a:solidFill>
                        </a:rPr>
                        <a:t>Yes </a:t>
                      </a:r>
                      <a:r>
                        <a:rPr lang="en-US" sz="1200" dirty="0"/>
                        <a:t>- Include quadratic</a:t>
                      </a:r>
                    </a:p>
                  </a:txBody>
                  <a:tcPr anchor="ctr"/>
                </a:tc>
                <a:tc>
                  <a:txBody>
                    <a:bodyPr/>
                    <a:lstStyle/>
                    <a:p>
                      <a:pPr algn="r"/>
                      <a:endParaRPr lang="en-US" sz="1200" dirty="0"/>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732856336"/>
                  </a:ext>
                </a:extLst>
              </a:tr>
              <a:tr h="370840">
                <a:tc>
                  <a:txBody>
                    <a:bodyPr/>
                    <a:lstStyle/>
                    <a:p>
                      <a:r>
                        <a:rPr lang="en-US" sz="1200" dirty="0"/>
                        <a:t>mpg ~weight +weight2</a:t>
                      </a:r>
                    </a:p>
                  </a:txBody>
                  <a:tcPr anchor="ctr">
                    <a:solidFill>
                      <a:srgbClr val="92D050"/>
                    </a:solidFill>
                  </a:tcPr>
                </a:tc>
                <a:tc>
                  <a:txBody>
                    <a:bodyPr/>
                    <a:lstStyle/>
                    <a:p>
                      <a:pPr algn="r"/>
                      <a:r>
                        <a:rPr lang="en-US" sz="1200" dirty="0"/>
                        <a:t>71.37%</a:t>
                      </a:r>
                    </a:p>
                  </a:txBody>
                  <a:tcPr anchor="ctr">
                    <a:solidFill>
                      <a:srgbClr val="92D050"/>
                    </a:solidFill>
                  </a:tcPr>
                </a:tc>
                <a:tc>
                  <a:txBody>
                    <a:bodyPr/>
                    <a:lstStyle/>
                    <a:p>
                      <a:pPr algn="r"/>
                      <a:r>
                        <a:rPr lang="en-US" sz="1200" dirty="0"/>
                        <a:t>1123.7</a:t>
                      </a:r>
                    </a:p>
                  </a:txBody>
                  <a:tcPr anchor="ctr">
                    <a:solidFill>
                      <a:srgbClr val="92D050"/>
                    </a:solidFill>
                  </a:tcPr>
                </a:tc>
                <a:tc>
                  <a:txBody>
                    <a:bodyPr/>
                    <a:lstStyle/>
                    <a:p>
                      <a:pPr algn="ctr"/>
                      <a:r>
                        <a:rPr lang="en-US" sz="1200" dirty="0"/>
                        <a:t>0</a:t>
                      </a:r>
                    </a:p>
                  </a:txBody>
                  <a:tcPr anchor="ctr">
                    <a:solidFill>
                      <a:srgbClr val="92D050"/>
                    </a:solidFill>
                  </a:tcPr>
                </a:tc>
                <a:tc>
                  <a:txBody>
                    <a:bodyPr/>
                    <a:lstStyle/>
                    <a:p>
                      <a:pPr algn="r"/>
                      <a:r>
                        <a:rPr lang="en-US" sz="1200" dirty="0"/>
                        <a:t>No</a:t>
                      </a:r>
                    </a:p>
                  </a:txBody>
                  <a:tcPr anchor="ctr">
                    <a:solidFill>
                      <a:srgbClr val="92D050"/>
                    </a:solidFill>
                  </a:tcPr>
                </a:tc>
                <a:tc>
                  <a:txBody>
                    <a:bodyPr/>
                    <a:lstStyle/>
                    <a:p>
                      <a:pPr algn="r"/>
                      <a:r>
                        <a:rPr lang="en-US" sz="1200" dirty="0"/>
                        <a:t>Yes</a:t>
                      </a:r>
                    </a:p>
                  </a:txBody>
                  <a:tcPr anchor="ctr">
                    <a:solidFill>
                      <a:srgbClr val="92D050"/>
                    </a:solidFill>
                  </a:tcPr>
                </a:tc>
                <a:tc>
                  <a:txBody>
                    <a:bodyPr/>
                    <a:lstStyle/>
                    <a:p>
                      <a:pPr algn="r"/>
                      <a:r>
                        <a:rPr lang="en-US" sz="1200" dirty="0"/>
                        <a:t>Yes</a:t>
                      </a:r>
                    </a:p>
                  </a:txBody>
                  <a:tcPr anchor="ctr">
                    <a:solidFill>
                      <a:srgbClr val="92D050"/>
                    </a:solidFill>
                  </a:tcPr>
                </a:tc>
                <a:tc>
                  <a:txBody>
                    <a:bodyPr/>
                    <a:lstStyle/>
                    <a:p>
                      <a:pPr algn="r"/>
                      <a:r>
                        <a:rPr lang="en-US" sz="1200" dirty="0"/>
                        <a:t>Yes</a:t>
                      </a:r>
                    </a:p>
                  </a:txBody>
                  <a:tcPr anchor="ctr">
                    <a:solidFill>
                      <a:srgbClr val="92D050"/>
                    </a:solidFill>
                  </a:tcPr>
                </a:tc>
                <a:extLst>
                  <a:ext uri="{0D108BD9-81ED-4DB2-BD59-A6C34878D82A}">
                    <a16:rowId xmlns:a16="http://schemas.microsoft.com/office/drawing/2014/main" val="3763023025"/>
                  </a:ext>
                </a:extLst>
              </a:tr>
              <a:tr h="370840">
                <a:tc>
                  <a:txBody>
                    <a:bodyPr/>
                    <a:lstStyle/>
                    <a:p>
                      <a:r>
                        <a:rPr lang="en-US" sz="1200" b="1" dirty="0"/>
                        <a:t>mpg ~log(weight)</a:t>
                      </a:r>
                    </a:p>
                  </a:txBody>
                  <a:tcPr anchor="ctr">
                    <a:solidFill>
                      <a:srgbClr val="92D050"/>
                    </a:solidFill>
                  </a:tcPr>
                </a:tc>
                <a:tc>
                  <a:txBody>
                    <a:bodyPr/>
                    <a:lstStyle/>
                    <a:p>
                      <a:pPr algn="r"/>
                      <a:r>
                        <a:rPr lang="en-US" sz="1200" b="1" dirty="0"/>
                        <a:t>71.19%</a:t>
                      </a:r>
                    </a:p>
                  </a:txBody>
                  <a:tcPr anchor="ctr">
                    <a:solidFill>
                      <a:srgbClr val="92D050"/>
                    </a:solidFill>
                  </a:tcPr>
                </a:tc>
                <a:tc>
                  <a:txBody>
                    <a:bodyPr/>
                    <a:lstStyle/>
                    <a:p>
                      <a:pPr algn="r"/>
                      <a:r>
                        <a:rPr lang="en-US" sz="1200" b="1" dirty="0"/>
                        <a:t>1125.1</a:t>
                      </a:r>
                    </a:p>
                  </a:txBody>
                  <a:tcPr anchor="ctr">
                    <a:solidFill>
                      <a:srgbClr val="92D050"/>
                    </a:solidFill>
                  </a:tcPr>
                </a:tc>
                <a:tc>
                  <a:txBody>
                    <a:bodyPr/>
                    <a:lstStyle/>
                    <a:p>
                      <a:pPr algn="ctr"/>
                      <a:r>
                        <a:rPr lang="en-US" sz="1200" b="1" dirty="0"/>
                        <a:t>0</a:t>
                      </a:r>
                    </a:p>
                  </a:txBody>
                  <a:tcPr anchor="ctr">
                    <a:solidFill>
                      <a:srgbClr val="92D050"/>
                    </a:solidFill>
                  </a:tcPr>
                </a:tc>
                <a:tc>
                  <a:txBody>
                    <a:bodyPr/>
                    <a:lstStyle/>
                    <a:p>
                      <a:pPr algn="r"/>
                      <a:r>
                        <a:rPr lang="en-US" sz="1200" b="1" dirty="0"/>
                        <a:t>No</a:t>
                      </a:r>
                    </a:p>
                  </a:txBody>
                  <a:tcPr anchor="ctr">
                    <a:solidFill>
                      <a:srgbClr val="92D050"/>
                    </a:solidFill>
                  </a:tcPr>
                </a:tc>
                <a:tc>
                  <a:txBody>
                    <a:bodyPr/>
                    <a:lstStyle/>
                    <a:p>
                      <a:pPr algn="r"/>
                      <a:r>
                        <a:rPr lang="en-US" sz="1200" b="1" dirty="0"/>
                        <a:t>Yes</a:t>
                      </a:r>
                    </a:p>
                  </a:txBody>
                  <a:tcPr anchor="ctr">
                    <a:solidFill>
                      <a:srgbClr val="92D050"/>
                    </a:solidFill>
                  </a:tcPr>
                </a:tc>
                <a:tc>
                  <a:txBody>
                    <a:bodyPr/>
                    <a:lstStyle/>
                    <a:p>
                      <a:pPr algn="r"/>
                      <a:r>
                        <a:rPr lang="en-US" sz="1200" b="1" dirty="0">
                          <a:solidFill>
                            <a:schemeClr val="tx1"/>
                          </a:solidFill>
                        </a:rPr>
                        <a:t>Yes</a:t>
                      </a:r>
                    </a:p>
                  </a:txBody>
                  <a:tcPr anchor="ctr">
                    <a:solidFill>
                      <a:srgbClr val="92D050"/>
                    </a:solidFill>
                  </a:tcPr>
                </a:tc>
                <a:tc>
                  <a:txBody>
                    <a:bodyPr/>
                    <a:lstStyle/>
                    <a:p>
                      <a:pPr algn="r"/>
                      <a:r>
                        <a:rPr lang="en-US" sz="1200" b="1" dirty="0">
                          <a:solidFill>
                            <a:schemeClr val="tx1"/>
                          </a:solidFill>
                        </a:rPr>
                        <a:t>No</a:t>
                      </a:r>
                    </a:p>
                  </a:txBody>
                  <a:tcPr anchor="ctr">
                    <a:solidFill>
                      <a:srgbClr val="92D050"/>
                    </a:solidFill>
                  </a:tcPr>
                </a:tc>
                <a:extLst>
                  <a:ext uri="{0D108BD9-81ED-4DB2-BD59-A6C34878D82A}">
                    <a16:rowId xmlns:a16="http://schemas.microsoft.com/office/drawing/2014/main" val="600622792"/>
                  </a:ext>
                </a:extLst>
              </a:tr>
              <a:tr h="370840">
                <a:tc>
                  <a:txBody>
                    <a:bodyPr/>
                    <a:lstStyle/>
                    <a:p>
                      <a:r>
                        <a:rPr lang="en-US" sz="1200" dirty="0"/>
                        <a:t>mpg ~log(weight) +displacement +dis2</a:t>
                      </a:r>
                    </a:p>
                  </a:txBody>
                  <a:tcPr anchor="ctr"/>
                </a:tc>
                <a:tc>
                  <a:txBody>
                    <a:bodyPr/>
                    <a:lstStyle/>
                    <a:p>
                      <a:pPr algn="r"/>
                      <a:r>
                        <a:rPr lang="en-US" sz="1200" dirty="0"/>
                        <a:t>72.21%</a:t>
                      </a:r>
                    </a:p>
                  </a:txBody>
                  <a:tcPr anchor="ctr"/>
                </a:tc>
                <a:tc>
                  <a:txBody>
                    <a:bodyPr/>
                    <a:lstStyle/>
                    <a:p>
                      <a:pPr algn="r"/>
                      <a:r>
                        <a:rPr lang="en-US" sz="1200" dirty="0"/>
                        <a:t>1112.5</a:t>
                      </a:r>
                    </a:p>
                  </a:txBody>
                  <a:tcPr anchor="ctr"/>
                </a:tc>
                <a:tc>
                  <a:txBody>
                    <a:bodyPr/>
                    <a:lstStyle/>
                    <a:p>
                      <a:pPr algn="ctr"/>
                      <a:r>
                        <a:rPr lang="en-US" sz="1200" dirty="0">
                          <a:solidFill>
                            <a:srgbClr val="FF0000"/>
                          </a:solidFill>
                        </a:rPr>
                        <a:t>1</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219135737"/>
                  </a:ext>
                </a:extLst>
              </a:tr>
              <a:tr h="370840">
                <a:tc>
                  <a:txBody>
                    <a:bodyPr/>
                    <a:lstStyle/>
                    <a:p>
                      <a:r>
                        <a:rPr lang="en-US" sz="1200" dirty="0"/>
                        <a:t>mpg ~log(weight) +log(displacement)</a:t>
                      </a:r>
                    </a:p>
                  </a:txBody>
                  <a:tcPr anchor="ctr"/>
                </a:tc>
                <a:tc>
                  <a:txBody>
                    <a:bodyPr/>
                    <a:lstStyle/>
                    <a:p>
                      <a:pPr algn="r"/>
                      <a:r>
                        <a:rPr lang="en-US" sz="1200" dirty="0"/>
                        <a:t>72.08%</a:t>
                      </a:r>
                    </a:p>
                  </a:txBody>
                  <a:tcPr anchor="ctr"/>
                </a:tc>
                <a:tc>
                  <a:txBody>
                    <a:bodyPr/>
                    <a:lstStyle/>
                    <a:p>
                      <a:pPr algn="r"/>
                      <a:r>
                        <a:rPr lang="en-US" sz="1200" dirty="0"/>
                        <a:t>1113.9</a:t>
                      </a:r>
                    </a:p>
                  </a:txBody>
                  <a:tcPr anchor="ctr"/>
                </a:tc>
                <a:tc>
                  <a:txBody>
                    <a:bodyPr/>
                    <a:lstStyle/>
                    <a:p>
                      <a:pPr algn="ctr"/>
                      <a:r>
                        <a:rPr lang="en-US" sz="1200" dirty="0"/>
                        <a:t>0</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4286988505"/>
                  </a:ext>
                </a:extLst>
              </a:tr>
              <a:tr h="370840">
                <a:tc>
                  <a:txBody>
                    <a:bodyPr/>
                    <a:lstStyle/>
                    <a:p>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ct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extLst>
                  <a:ext uri="{0D108BD9-81ED-4DB2-BD59-A6C34878D82A}">
                    <a16:rowId xmlns:a16="http://schemas.microsoft.com/office/drawing/2014/main" val="2734028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ctr"/>
                      <a:endParaRPr lang="en-US" sz="1200" dirty="0"/>
                    </a:p>
                  </a:txBody>
                  <a:tcPr anchor="ctr"/>
                </a:tc>
                <a:tc>
                  <a:txBody>
                    <a:bodyPr/>
                    <a:lstStyle/>
                    <a:p>
                      <a:pPr algn="r"/>
                      <a:endParaRPr lang="en-US" sz="1200" dirty="0"/>
                    </a:p>
                  </a:txBody>
                  <a:tcPr anchor="ctr"/>
                </a:tc>
                <a:tc>
                  <a:txBody>
                    <a:bodyPr/>
                    <a:lstStyle/>
                    <a:p>
                      <a:pPr algn="r"/>
                      <a:endParaRPr lang="en-US" sz="1200" dirty="0">
                        <a:solidFill>
                          <a:srgbClr val="FF0000"/>
                        </a:solidFill>
                      </a:endParaRPr>
                    </a:p>
                  </a:txBody>
                  <a:tcPr anchor="ctr"/>
                </a:tc>
                <a:tc>
                  <a:txBody>
                    <a:bodyPr/>
                    <a:lstStyle/>
                    <a:p>
                      <a:pPr algn="r"/>
                      <a:endParaRPr lang="en-US" sz="1200" dirty="0"/>
                    </a:p>
                  </a:txBody>
                  <a:tcPr anchor="ctr"/>
                </a:tc>
                <a:tc>
                  <a:txBody>
                    <a:bodyPr/>
                    <a:lstStyle/>
                    <a:p>
                      <a:pPr algn="r"/>
                      <a:endParaRPr lang="en-US" sz="1200" dirty="0"/>
                    </a:p>
                  </a:txBody>
                  <a:tcPr anchor="ctr"/>
                </a:tc>
                <a:extLst>
                  <a:ext uri="{0D108BD9-81ED-4DB2-BD59-A6C34878D82A}">
                    <a16:rowId xmlns:a16="http://schemas.microsoft.com/office/drawing/2014/main" val="14319007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ctr"/>
                      <a:endParaRPr lang="en-US" sz="1200" dirty="0"/>
                    </a:p>
                  </a:txBody>
                  <a:tcPr anchor="ctr"/>
                </a:tc>
                <a:tc>
                  <a:txBody>
                    <a:bodyPr/>
                    <a:lstStyle/>
                    <a:p>
                      <a:pPr algn="r"/>
                      <a:endParaRPr lang="en-US" sz="1200" dirty="0"/>
                    </a:p>
                  </a:txBody>
                  <a:tcPr anchor="ctr"/>
                </a:tc>
                <a:tc>
                  <a:txBody>
                    <a:bodyPr/>
                    <a:lstStyle/>
                    <a:p>
                      <a:pPr algn="r"/>
                      <a:endParaRPr lang="en-US" sz="1200" dirty="0">
                        <a:solidFill>
                          <a:srgbClr val="FF0000"/>
                        </a:solidFill>
                      </a:endParaRPr>
                    </a:p>
                  </a:txBody>
                  <a:tcPr anchor="ctr"/>
                </a:tc>
                <a:tc>
                  <a:txBody>
                    <a:bodyPr/>
                    <a:lstStyle/>
                    <a:p>
                      <a:pPr algn="r"/>
                      <a:endParaRPr lang="en-US" sz="1200" dirty="0"/>
                    </a:p>
                  </a:txBody>
                  <a:tcPr anchor="ctr"/>
                </a:tc>
                <a:tc>
                  <a:txBody>
                    <a:bodyPr/>
                    <a:lstStyle/>
                    <a:p>
                      <a:pPr algn="r"/>
                      <a:endParaRPr lang="en-US" sz="1200" dirty="0"/>
                    </a:p>
                  </a:txBody>
                  <a:tcPr anchor="ctr"/>
                </a:tc>
                <a:extLst>
                  <a:ext uri="{0D108BD9-81ED-4DB2-BD59-A6C34878D82A}">
                    <a16:rowId xmlns:a16="http://schemas.microsoft.com/office/drawing/2014/main" val="11226004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r"/>
                      <a:endParaRPr lang="en-US" sz="1200" dirty="0"/>
                    </a:p>
                  </a:txBody>
                  <a:tcPr/>
                </a:tc>
                <a:tc>
                  <a:txBody>
                    <a:bodyPr/>
                    <a:lstStyle/>
                    <a:p>
                      <a:pPr algn="r"/>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solidFill>
                          <a:srgbClr val="FF0000"/>
                        </a:solidFill>
                      </a:endParaRP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18637462"/>
                  </a:ext>
                </a:extLst>
              </a:tr>
            </a:tbl>
          </a:graphicData>
        </a:graphic>
      </p:graphicFrame>
      <p:sp>
        <p:nvSpPr>
          <p:cNvPr id="4" name="Smiley Face 3">
            <a:extLst>
              <a:ext uri="{FF2B5EF4-FFF2-40B4-BE49-F238E27FC236}">
                <a16:creationId xmlns:a16="http://schemas.microsoft.com/office/drawing/2014/main" id="{03FCB658-C2FC-AC43-AE94-CF288481F35C}"/>
              </a:ext>
            </a:extLst>
          </p:cNvPr>
          <p:cNvSpPr/>
          <p:nvPr/>
        </p:nvSpPr>
        <p:spPr>
          <a:xfrm>
            <a:off x="4571998" y="2950210"/>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56B5E695-63DE-CC44-8C85-BDBFD702D175}"/>
              </a:ext>
            </a:extLst>
          </p:cNvPr>
          <p:cNvSpPr/>
          <p:nvPr/>
        </p:nvSpPr>
        <p:spPr>
          <a:xfrm>
            <a:off x="2789261" y="3369309"/>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D223C60D-73C2-4D4F-A6F3-E7531B48DD2E}"/>
              </a:ext>
            </a:extLst>
          </p:cNvPr>
          <p:cNvSpPr/>
          <p:nvPr/>
        </p:nvSpPr>
        <p:spPr>
          <a:xfrm>
            <a:off x="3680629" y="3369308"/>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53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1E90-04E8-4C49-A22A-6DB48740FBB4}"/>
              </a:ext>
            </a:extLst>
          </p:cNvPr>
          <p:cNvSpPr>
            <a:spLocks noGrp="1"/>
          </p:cNvSpPr>
          <p:nvPr>
            <p:ph type="title"/>
          </p:nvPr>
        </p:nvSpPr>
        <p:spPr>
          <a:xfrm>
            <a:off x="457200" y="533400"/>
            <a:ext cx="8229600" cy="990600"/>
          </a:xfrm>
        </p:spPr>
        <p:txBody>
          <a:bodyPr anchor="ctr">
            <a:normAutofit/>
          </a:bodyPr>
          <a:lstStyle/>
          <a:p>
            <a:pPr>
              <a:lnSpc>
                <a:spcPct val="90000"/>
              </a:lnSpc>
            </a:pPr>
            <a:r>
              <a:rPr kumimoji="0" lang="en-US" sz="2000" b="1" i="0" u="none" strike="noStrike" kern="1200" cap="none" spc="0" normalizeH="0" baseline="0" noProof="0" dirty="0">
                <a:ln>
                  <a:noFill/>
                </a:ln>
                <a:effectLst/>
                <a:uLnTx/>
                <a:uFillTx/>
              </a:rPr>
              <a:t>Is the median value of owner- occupied homes different between the neighborhoods next to the Charles river and the ones not next to the river?</a:t>
            </a:r>
            <a:endParaRPr lang="en-US" sz="2000" dirty="0"/>
          </a:p>
        </p:txBody>
      </p:sp>
      <p:sp>
        <p:nvSpPr>
          <p:cNvPr id="3" name="Content Placeholder 2">
            <a:extLst>
              <a:ext uri="{FF2B5EF4-FFF2-40B4-BE49-F238E27FC236}">
                <a16:creationId xmlns:a16="http://schemas.microsoft.com/office/drawing/2014/main" id="{97129FD6-2919-49CF-AD67-10FFF760E6C0}"/>
              </a:ext>
            </a:extLst>
          </p:cNvPr>
          <p:cNvSpPr>
            <a:spLocks noGrp="1"/>
          </p:cNvSpPr>
          <p:nvPr>
            <p:ph idx="1"/>
          </p:nvPr>
        </p:nvSpPr>
        <p:spPr>
          <a:xfrm>
            <a:off x="291547" y="1524000"/>
            <a:ext cx="8653669" cy="4953000"/>
          </a:xfrm>
        </p:spPr>
        <p:txBody>
          <a:bodyPr>
            <a:normAutofit/>
          </a:bodyPr>
          <a:lstStyle/>
          <a:p>
            <a:pPr marL="0" indent="0">
              <a:buNone/>
            </a:pPr>
            <a:r>
              <a:rPr lang="en-US" b="0" i="0" u="none" strike="noStrike" dirty="0">
                <a:solidFill>
                  <a:schemeClr val="tx2"/>
                </a:solidFill>
                <a:effectLst/>
              </a:rPr>
              <a:t>Conclusions and Test Results :</a:t>
            </a:r>
          </a:p>
          <a:p>
            <a:pPr marL="0" indent="0">
              <a:buNone/>
            </a:pPr>
            <a:r>
              <a:rPr lang="en-US" sz="1800" b="0" i="0" u="none" strike="noStrike" dirty="0">
                <a:effectLst/>
                <a:highlight>
                  <a:srgbClr val="FFFF00"/>
                </a:highlight>
              </a:rPr>
              <a:t>Ans : As we can clearly see from the boxplot graph, the average prices of homes tract bound by Charles River is higher. Also, from the T-test we can conclude that there exists a statistically significant difference between the </a:t>
            </a:r>
            <a:r>
              <a:rPr lang="en-US" sz="1800" dirty="0">
                <a:highlight>
                  <a:srgbClr val="FFFF00"/>
                </a:highlight>
              </a:rPr>
              <a:t>owner-occupied </a:t>
            </a:r>
            <a:r>
              <a:rPr lang="en-US" sz="1800" b="0" i="0" u="none" strike="noStrike" dirty="0">
                <a:effectLst/>
                <a:highlight>
                  <a:srgbClr val="FFFF00"/>
                </a:highlight>
              </a:rPr>
              <a:t>homes next to Charles river and the ones not next to it.</a:t>
            </a:r>
          </a:p>
          <a:p>
            <a:pPr marL="0" indent="0">
              <a:buNone/>
            </a:pPr>
            <a:endParaRPr lang="en-US" sz="1800" dirty="0">
              <a:highlight>
                <a:srgbClr val="FFFF00"/>
              </a:highlight>
            </a:endParaRPr>
          </a:p>
          <a:p>
            <a:pPr marL="0" indent="0">
              <a:buNone/>
            </a:pPr>
            <a:r>
              <a:rPr lang="en-US" sz="1800" b="0" i="0" u="none" strike="noStrike" dirty="0">
                <a:effectLst/>
                <a:highlight>
                  <a:srgbClr val="FFFF00"/>
                </a:highlight>
              </a:rPr>
              <a:t>So, in conclusion we can see that the median values of owner-occupied homes is higher near the Charles river as compared to the homes further away from Charles river.</a:t>
            </a:r>
          </a:p>
        </p:txBody>
      </p:sp>
      <p:pic>
        <p:nvPicPr>
          <p:cNvPr id="7" name="Picture 6">
            <a:extLst>
              <a:ext uri="{FF2B5EF4-FFF2-40B4-BE49-F238E27FC236}">
                <a16:creationId xmlns:a16="http://schemas.microsoft.com/office/drawing/2014/main" id="{FDE7AD5A-62D7-4602-819E-B4825DDDCAFD}"/>
              </a:ext>
            </a:extLst>
          </p:cNvPr>
          <p:cNvPicPr>
            <a:picLocks noChangeAspect="1"/>
          </p:cNvPicPr>
          <p:nvPr/>
        </p:nvPicPr>
        <p:blipFill>
          <a:blip r:embed="rId2"/>
          <a:stretch>
            <a:fillRect/>
          </a:stretch>
        </p:blipFill>
        <p:spPr>
          <a:xfrm>
            <a:off x="2372137" y="4212427"/>
            <a:ext cx="3949150" cy="2387155"/>
          </a:xfrm>
          <a:prstGeom prst="rect">
            <a:avLst/>
          </a:prstGeom>
        </p:spPr>
      </p:pic>
      <p:sp>
        <p:nvSpPr>
          <p:cNvPr id="5" name="Rectangle 4">
            <a:extLst>
              <a:ext uri="{FF2B5EF4-FFF2-40B4-BE49-F238E27FC236}">
                <a16:creationId xmlns:a16="http://schemas.microsoft.com/office/drawing/2014/main" id="{E9A85274-E17F-4E45-B46E-F293BD9D8582}"/>
              </a:ext>
            </a:extLst>
          </p:cNvPr>
          <p:cNvSpPr/>
          <p:nvPr/>
        </p:nvSpPr>
        <p:spPr>
          <a:xfrm>
            <a:off x="21224" y="20878"/>
            <a:ext cx="181886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p:txBody>
      </p:sp>
    </p:spTree>
    <p:extLst>
      <p:ext uri="{BB962C8B-B14F-4D97-AF65-F5344CB8AC3E}">
        <p14:creationId xmlns:p14="http://schemas.microsoft.com/office/powerpoint/2010/main" val="189974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a:bodyPr>
          <a:lstStyle/>
          <a:p>
            <a:r>
              <a:rPr lang="en-US" dirty="0">
                <a:latin typeface="Calibri" panose="020F0502020204030204" pitchFamily="34" charset="0"/>
                <a:cs typeface="Calibri" panose="020F0502020204030204" pitchFamily="34" charset="0"/>
              </a:rPr>
              <a:t>Adding horsepower</a:t>
            </a:r>
          </a:p>
        </p:txBody>
      </p:sp>
      <p:graphicFrame>
        <p:nvGraphicFramePr>
          <p:cNvPr id="8" name="Table 8">
            <a:extLst>
              <a:ext uri="{FF2B5EF4-FFF2-40B4-BE49-F238E27FC236}">
                <a16:creationId xmlns:a16="http://schemas.microsoft.com/office/drawing/2014/main" id="{5E96D318-DA27-DE4D-A53F-CCD009ED8C25}"/>
              </a:ext>
            </a:extLst>
          </p:cNvPr>
          <p:cNvGraphicFramePr>
            <a:graphicFrameLocks noGrp="1"/>
          </p:cNvGraphicFramePr>
          <p:nvPr>
            <p:extLst>
              <p:ext uri="{D42A27DB-BD31-4B8C-83A1-F6EECF244321}">
                <p14:modId xmlns:p14="http://schemas.microsoft.com/office/powerpoint/2010/main" val="3162848398"/>
              </p:ext>
            </p:extLst>
          </p:nvPr>
        </p:nvGraphicFramePr>
        <p:xfrm>
          <a:off x="106327" y="1216240"/>
          <a:ext cx="8888820" cy="2941320"/>
        </p:xfrm>
        <a:graphic>
          <a:graphicData uri="http://schemas.openxmlformats.org/drawingml/2006/table">
            <a:tbl>
              <a:tblPr firstRow="1" bandRow="1">
                <a:tableStyleId>{5C22544A-7EE6-4342-B048-85BDC9FD1C3A}</a:tableStyleId>
              </a:tblPr>
              <a:tblGrid>
                <a:gridCol w="2732566">
                  <a:extLst>
                    <a:ext uri="{9D8B030D-6E8A-4147-A177-3AD203B41FA5}">
                      <a16:colId xmlns:a16="http://schemas.microsoft.com/office/drawing/2014/main" val="1244012424"/>
                    </a:ext>
                  </a:extLst>
                </a:gridCol>
                <a:gridCol w="903767">
                  <a:extLst>
                    <a:ext uri="{9D8B030D-6E8A-4147-A177-3AD203B41FA5}">
                      <a16:colId xmlns:a16="http://schemas.microsoft.com/office/drawing/2014/main" val="1832986399"/>
                    </a:ext>
                  </a:extLst>
                </a:gridCol>
                <a:gridCol w="733647">
                  <a:extLst>
                    <a:ext uri="{9D8B030D-6E8A-4147-A177-3AD203B41FA5}">
                      <a16:colId xmlns:a16="http://schemas.microsoft.com/office/drawing/2014/main" val="4175448899"/>
                    </a:ext>
                  </a:extLst>
                </a:gridCol>
                <a:gridCol w="925033">
                  <a:extLst>
                    <a:ext uri="{9D8B030D-6E8A-4147-A177-3AD203B41FA5}">
                      <a16:colId xmlns:a16="http://schemas.microsoft.com/office/drawing/2014/main" val="779104629"/>
                    </a:ext>
                  </a:extLst>
                </a:gridCol>
                <a:gridCol w="1116418">
                  <a:extLst>
                    <a:ext uri="{9D8B030D-6E8A-4147-A177-3AD203B41FA5}">
                      <a16:colId xmlns:a16="http://schemas.microsoft.com/office/drawing/2014/main" val="3803973101"/>
                    </a:ext>
                  </a:extLst>
                </a:gridCol>
                <a:gridCol w="955843">
                  <a:extLst>
                    <a:ext uri="{9D8B030D-6E8A-4147-A177-3AD203B41FA5}">
                      <a16:colId xmlns:a16="http://schemas.microsoft.com/office/drawing/2014/main" val="4070943658"/>
                    </a:ext>
                  </a:extLst>
                </a:gridCol>
                <a:gridCol w="639041">
                  <a:extLst>
                    <a:ext uri="{9D8B030D-6E8A-4147-A177-3AD203B41FA5}">
                      <a16:colId xmlns:a16="http://schemas.microsoft.com/office/drawing/2014/main" val="655962422"/>
                    </a:ext>
                  </a:extLst>
                </a:gridCol>
                <a:gridCol w="882505">
                  <a:extLst>
                    <a:ext uri="{9D8B030D-6E8A-4147-A177-3AD203B41FA5}">
                      <a16:colId xmlns:a16="http://schemas.microsoft.com/office/drawing/2014/main" val="3092714128"/>
                    </a:ext>
                  </a:extLst>
                </a:gridCol>
              </a:tblGrid>
              <a:tr h="370840">
                <a:tc>
                  <a:txBody>
                    <a:bodyPr/>
                    <a:lstStyle/>
                    <a:p>
                      <a:r>
                        <a:rPr lang="en-US" sz="1200" dirty="0"/>
                        <a:t>Model</a:t>
                      </a:r>
                    </a:p>
                  </a:txBody>
                  <a:tcPr/>
                </a:tc>
                <a:tc>
                  <a:txBody>
                    <a:bodyPr/>
                    <a:lstStyle/>
                    <a:p>
                      <a:r>
                        <a:rPr lang="en-US" sz="1200" dirty="0"/>
                        <a:t>R2 Adjusted</a:t>
                      </a:r>
                    </a:p>
                  </a:txBody>
                  <a:tcPr/>
                </a:tc>
                <a:tc>
                  <a:txBody>
                    <a:bodyPr/>
                    <a:lstStyle/>
                    <a:p>
                      <a:r>
                        <a:rPr lang="en-US" sz="1200" dirty="0"/>
                        <a:t>AIC</a:t>
                      </a:r>
                    </a:p>
                  </a:txBody>
                  <a:tcPr/>
                </a:tc>
                <a:tc>
                  <a:txBody>
                    <a:bodyPr/>
                    <a:lstStyle/>
                    <a:p>
                      <a:r>
                        <a:rPr lang="en-US" sz="1200" dirty="0"/>
                        <a:t># large P-values</a:t>
                      </a:r>
                    </a:p>
                  </a:txBody>
                  <a:tcPr/>
                </a:tc>
                <a:tc>
                  <a:txBody>
                    <a:bodyPr/>
                    <a:lstStyle/>
                    <a:p>
                      <a:r>
                        <a:rPr lang="en-US" sz="1200" dirty="0"/>
                        <a:t>Residual Patterns</a:t>
                      </a:r>
                    </a:p>
                  </a:txBody>
                  <a:tcPr/>
                </a:tc>
                <a:tc>
                  <a:txBody>
                    <a:bodyPr/>
                    <a:lstStyle/>
                    <a:p>
                      <a:r>
                        <a:rPr lang="en-US" sz="1200" dirty="0"/>
                        <a:t>Homoscedasticity</a:t>
                      </a:r>
                    </a:p>
                  </a:txBody>
                  <a:tcPr/>
                </a:tc>
                <a:tc>
                  <a:txBody>
                    <a:bodyPr/>
                    <a:lstStyle/>
                    <a:p>
                      <a:r>
                        <a:rPr lang="en-US" sz="1200" dirty="0"/>
                        <a:t>Outliers</a:t>
                      </a:r>
                    </a:p>
                  </a:txBody>
                  <a:tcPr/>
                </a:tc>
                <a:tc>
                  <a:txBody>
                    <a:bodyPr/>
                    <a:lstStyle/>
                    <a:p>
                      <a:r>
                        <a:rPr lang="en-US" sz="1200" dirty="0"/>
                        <a:t>Leverage Points</a:t>
                      </a:r>
                    </a:p>
                  </a:txBody>
                  <a:tcPr/>
                </a:tc>
                <a:extLst>
                  <a:ext uri="{0D108BD9-81ED-4DB2-BD59-A6C34878D82A}">
                    <a16:rowId xmlns:a16="http://schemas.microsoft.com/office/drawing/2014/main" val="3566194982"/>
                  </a:ext>
                </a:extLst>
              </a:tr>
              <a:tr h="370840">
                <a:tc>
                  <a:txBody>
                    <a:bodyPr/>
                    <a:lstStyle/>
                    <a:p>
                      <a:r>
                        <a:rPr lang="en-US" sz="1200" dirty="0"/>
                        <a:t>Mpg ~weight</a:t>
                      </a:r>
                    </a:p>
                  </a:txBody>
                  <a:tcPr anchor="ctr"/>
                </a:tc>
                <a:tc>
                  <a:txBody>
                    <a:bodyPr/>
                    <a:lstStyle/>
                    <a:p>
                      <a:pPr algn="r"/>
                      <a:r>
                        <a:rPr lang="en-US" sz="1200" dirty="0"/>
                        <a:t>69.18%</a:t>
                      </a:r>
                    </a:p>
                  </a:txBody>
                  <a:tcPr anchor="ctr"/>
                </a:tc>
                <a:tc>
                  <a:txBody>
                    <a:bodyPr/>
                    <a:lstStyle/>
                    <a:p>
                      <a:pPr algn="r"/>
                      <a:r>
                        <a:rPr lang="en-US" sz="1200" dirty="0"/>
                        <a:t>1151.5</a:t>
                      </a:r>
                    </a:p>
                  </a:txBody>
                  <a:tcPr anchor="ctr"/>
                </a:tc>
                <a:tc>
                  <a:txBody>
                    <a:bodyPr/>
                    <a:lstStyle/>
                    <a:p>
                      <a:pPr algn="ctr"/>
                      <a:r>
                        <a:rPr lang="en-US" sz="1200" dirty="0"/>
                        <a:t>0</a:t>
                      </a:r>
                    </a:p>
                  </a:txBody>
                  <a:tcPr anchor="ctr"/>
                </a:tc>
                <a:tc>
                  <a:txBody>
                    <a:bodyPr/>
                    <a:lstStyle/>
                    <a:p>
                      <a:pPr algn="r"/>
                      <a:r>
                        <a:rPr lang="en-US" sz="1200" dirty="0">
                          <a:solidFill>
                            <a:srgbClr val="FF0000"/>
                          </a:solidFill>
                        </a:rPr>
                        <a:t>Yes </a:t>
                      </a:r>
                      <a:r>
                        <a:rPr lang="en-US" sz="1200" dirty="0"/>
                        <a:t>- Include quadratic</a:t>
                      </a:r>
                    </a:p>
                  </a:txBody>
                  <a:tcPr anchor="ctr"/>
                </a:tc>
                <a:tc>
                  <a:txBody>
                    <a:bodyPr/>
                    <a:lstStyle/>
                    <a:p>
                      <a:pPr algn="r"/>
                      <a:endParaRPr lang="en-US" sz="1200" dirty="0"/>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732856336"/>
                  </a:ext>
                </a:extLst>
              </a:tr>
              <a:tr h="370840">
                <a:tc>
                  <a:txBody>
                    <a:bodyPr/>
                    <a:lstStyle/>
                    <a:p>
                      <a:r>
                        <a:rPr lang="en-US" sz="1200" dirty="0"/>
                        <a:t>mpg ~weight +weight2</a:t>
                      </a:r>
                    </a:p>
                  </a:txBody>
                  <a:tcPr anchor="ctr">
                    <a:noFill/>
                  </a:tcPr>
                </a:tc>
                <a:tc>
                  <a:txBody>
                    <a:bodyPr/>
                    <a:lstStyle/>
                    <a:p>
                      <a:pPr algn="r"/>
                      <a:r>
                        <a:rPr lang="en-US" sz="1200" dirty="0"/>
                        <a:t>71.37%</a:t>
                      </a:r>
                    </a:p>
                  </a:txBody>
                  <a:tcPr anchor="ctr">
                    <a:noFill/>
                  </a:tcPr>
                </a:tc>
                <a:tc>
                  <a:txBody>
                    <a:bodyPr/>
                    <a:lstStyle/>
                    <a:p>
                      <a:pPr algn="r"/>
                      <a:r>
                        <a:rPr lang="en-US" sz="1200" dirty="0"/>
                        <a:t>1123.7</a:t>
                      </a:r>
                    </a:p>
                  </a:txBody>
                  <a:tcPr anchor="ctr">
                    <a:noFill/>
                  </a:tcPr>
                </a:tc>
                <a:tc>
                  <a:txBody>
                    <a:bodyPr/>
                    <a:lstStyle/>
                    <a:p>
                      <a:pPr algn="ctr"/>
                      <a:r>
                        <a:rPr lang="en-US" sz="1200" dirty="0"/>
                        <a:t>0</a:t>
                      </a:r>
                    </a:p>
                  </a:txBody>
                  <a:tcPr anchor="ctr">
                    <a:noFill/>
                  </a:tcPr>
                </a:tc>
                <a:tc>
                  <a:txBody>
                    <a:bodyPr/>
                    <a:lstStyle/>
                    <a:p>
                      <a:pPr algn="r"/>
                      <a:r>
                        <a:rPr lang="en-US" sz="1200" dirty="0"/>
                        <a:t>No</a:t>
                      </a:r>
                    </a:p>
                  </a:txBody>
                  <a:tcPr anchor="ctr">
                    <a:noFill/>
                  </a:tcPr>
                </a:tc>
                <a:tc>
                  <a:txBody>
                    <a:bodyPr/>
                    <a:lstStyle/>
                    <a:p>
                      <a:pPr algn="r"/>
                      <a:r>
                        <a:rPr lang="en-US" sz="1200" dirty="0"/>
                        <a:t>Yes</a:t>
                      </a:r>
                    </a:p>
                  </a:txBody>
                  <a:tcPr anchor="ctr">
                    <a:noFill/>
                  </a:tcPr>
                </a:tc>
                <a:tc>
                  <a:txBody>
                    <a:bodyPr/>
                    <a:lstStyle/>
                    <a:p>
                      <a:pPr algn="r"/>
                      <a:r>
                        <a:rPr lang="en-US" sz="1200" dirty="0"/>
                        <a:t>Yes</a:t>
                      </a:r>
                    </a:p>
                  </a:txBody>
                  <a:tcPr anchor="ctr">
                    <a:noFill/>
                  </a:tcPr>
                </a:tc>
                <a:tc>
                  <a:txBody>
                    <a:bodyPr/>
                    <a:lstStyle/>
                    <a:p>
                      <a:pPr algn="r"/>
                      <a:r>
                        <a:rPr lang="en-US" sz="1200" dirty="0"/>
                        <a:t>Yes</a:t>
                      </a:r>
                    </a:p>
                  </a:txBody>
                  <a:tcPr anchor="ctr">
                    <a:noFill/>
                  </a:tcPr>
                </a:tc>
                <a:extLst>
                  <a:ext uri="{0D108BD9-81ED-4DB2-BD59-A6C34878D82A}">
                    <a16:rowId xmlns:a16="http://schemas.microsoft.com/office/drawing/2014/main" val="3763023025"/>
                  </a:ext>
                </a:extLst>
              </a:tr>
              <a:tr h="370840">
                <a:tc>
                  <a:txBody>
                    <a:bodyPr/>
                    <a:lstStyle/>
                    <a:p>
                      <a:r>
                        <a:rPr lang="en-US" sz="1200" b="1" dirty="0"/>
                        <a:t>mpg ~log(weight)</a:t>
                      </a:r>
                    </a:p>
                  </a:txBody>
                  <a:tcPr anchor="ctr">
                    <a:noFill/>
                  </a:tcPr>
                </a:tc>
                <a:tc>
                  <a:txBody>
                    <a:bodyPr/>
                    <a:lstStyle/>
                    <a:p>
                      <a:pPr algn="r"/>
                      <a:r>
                        <a:rPr lang="en-US" sz="1200" b="1" dirty="0"/>
                        <a:t>71.19%</a:t>
                      </a:r>
                    </a:p>
                  </a:txBody>
                  <a:tcPr anchor="ctr">
                    <a:noFill/>
                  </a:tcPr>
                </a:tc>
                <a:tc>
                  <a:txBody>
                    <a:bodyPr/>
                    <a:lstStyle/>
                    <a:p>
                      <a:pPr algn="r"/>
                      <a:r>
                        <a:rPr lang="en-US" sz="1200" b="1" dirty="0"/>
                        <a:t>1125.1</a:t>
                      </a:r>
                    </a:p>
                  </a:txBody>
                  <a:tcPr anchor="ctr">
                    <a:noFill/>
                  </a:tcPr>
                </a:tc>
                <a:tc>
                  <a:txBody>
                    <a:bodyPr/>
                    <a:lstStyle/>
                    <a:p>
                      <a:pPr algn="ctr"/>
                      <a:r>
                        <a:rPr lang="en-US" sz="1200" b="1" dirty="0"/>
                        <a:t>0</a:t>
                      </a:r>
                    </a:p>
                  </a:txBody>
                  <a:tcPr anchor="ctr">
                    <a:noFill/>
                  </a:tcPr>
                </a:tc>
                <a:tc>
                  <a:txBody>
                    <a:bodyPr/>
                    <a:lstStyle/>
                    <a:p>
                      <a:pPr algn="r"/>
                      <a:r>
                        <a:rPr lang="en-US" sz="1200" b="1" dirty="0"/>
                        <a:t>No</a:t>
                      </a:r>
                    </a:p>
                  </a:txBody>
                  <a:tcPr anchor="ctr">
                    <a:noFill/>
                  </a:tcPr>
                </a:tc>
                <a:tc>
                  <a:txBody>
                    <a:bodyPr/>
                    <a:lstStyle/>
                    <a:p>
                      <a:pPr algn="r"/>
                      <a:r>
                        <a:rPr lang="en-US" sz="1200" b="1" dirty="0"/>
                        <a:t>Yes</a:t>
                      </a:r>
                    </a:p>
                  </a:txBody>
                  <a:tcPr anchor="ctr">
                    <a:noFill/>
                  </a:tcPr>
                </a:tc>
                <a:tc>
                  <a:txBody>
                    <a:bodyPr/>
                    <a:lstStyle/>
                    <a:p>
                      <a:pPr algn="r"/>
                      <a:r>
                        <a:rPr lang="en-US" sz="1200" dirty="0"/>
                        <a:t>Ye</a:t>
                      </a:r>
                    </a:p>
                  </a:txBody>
                  <a:tcPr anchor="ctr">
                    <a:noFill/>
                  </a:tcPr>
                </a:tc>
                <a:tc>
                  <a:txBody>
                    <a:bodyPr/>
                    <a:lstStyle/>
                    <a:p>
                      <a:pPr algn="r"/>
                      <a:r>
                        <a:rPr lang="en-US" sz="1200" b="1" dirty="0">
                          <a:solidFill>
                            <a:schemeClr val="tx1"/>
                          </a:solidFill>
                        </a:rPr>
                        <a:t>No</a:t>
                      </a:r>
                    </a:p>
                  </a:txBody>
                  <a:tcPr anchor="ctr">
                    <a:noFill/>
                  </a:tcPr>
                </a:tc>
                <a:extLst>
                  <a:ext uri="{0D108BD9-81ED-4DB2-BD59-A6C34878D82A}">
                    <a16:rowId xmlns:a16="http://schemas.microsoft.com/office/drawing/2014/main" val="600622792"/>
                  </a:ext>
                </a:extLst>
              </a:tr>
              <a:tr h="370840">
                <a:tc>
                  <a:txBody>
                    <a:bodyPr/>
                    <a:lstStyle/>
                    <a:p>
                      <a:r>
                        <a:rPr lang="en-US" sz="1200" dirty="0"/>
                        <a:t>mpg ~log(weight) +displacement +dis2</a:t>
                      </a:r>
                    </a:p>
                  </a:txBody>
                  <a:tcPr anchor="ctr"/>
                </a:tc>
                <a:tc>
                  <a:txBody>
                    <a:bodyPr/>
                    <a:lstStyle/>
                    <a:p>
                      <a:pPr algn="r"/>
                      <a:r>
                        <a:rPr lang="en-US" sz="1200" dirty="0"/>
                        <a:t>72.21%</a:t>
                      </a:r>
                    </a:p>
                  </a:txBody>
                  <a:tcPr anchor="ctr"/>
                </a:tc>
                <a:tc>
                  <a:txBody>
                    <a:bodyPr/>
                    <a:lstStyle/>
                    <a:p>
                      <a:pPr algn="r"/>
                      <a:r>
                        <a:rPr lang="en-US" sz="1200" dirty="0"/>
                        <a:t>1112.5</a:t>
                      </a:r>
                    </a:p>
                  </a:txBody>
                  <a:tcPr anchor="ctr"/>
                </a:tc>
                <a:tc>
                  <a:txBody>
                    <a:bodyPr/>
                    <a:lstStyle/>
                    <a:p>
                      <a:pPr algn="ctr"/>
                      <a:r>
                        <a:rPr lang="en-US" sz="1200" dirty="0">
                          <a:solidFill>
                            <a:srgbClr val="FF0000"/>
                          </a:solidFill>
                        </a:rPr>
                        <a:t>1</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219135737"/>
                  </a:ext>
                </a:extLst>
              </a:tr>
              <a:tr h="370840">
                <a:tc>
                  <a:txBody>
                    <a:bodyPr/>
                    <a:lstStyle/>
                    <a:p>
                      <a:r>
                        <a:rPr lang="en-US" sz="1200" dirty="0"/>
                        <a:t>mpg ~log(weight) +log(displacement)</a:t>
                      </a:r>
                    </a:p>
                  </a:txBody>
                  <a:tcPr anchor="ctr">
                    <a:solidFill>
                      <a:srgbClr val="92D050"/>
                    </a:solidFill>
                  </a:tcPr>
                </a:tc>
                <a:tc>
                  <a:txBody>
                    <a:bodyPr/>
                    <a:lstStyle/>
                    <a:p>
                      <a:pPr algn="r"/>
                      <a:r>
                        <a:rPr lang="en-US" sz="1200" dirty="0"/>
                        <a:t>72.08%</a:t>
                      </a:r>
                    </a:p>
                  </a:txBody>
                  <a:tcPr anchor="ctr">
                    <a:solidFill>
                      <a:srgbClr val="92D050"/>
                    </a:solidFill>
                  </a:tcPr>
                </a:tc>
                <a:tc>
                  <a:txBody>
                    <a:bodyPr/>
                    <a:lstStyle/>
                    <a:p>
                      <a:pPr algn="r"/>
                      <a:r>
                        <a:rPr lang="en-US" sz="1200" dirty="0"/>
                        <a:t>1113.9</a:t>
                      </a:r>
                    </a:p>
                  </a:txBody>
                  <a:tcPr anchor="ctr">
                    <a:solidFill>
                      <a:srgbClr val="92D050"/>
                    </a:solidFill>
                  </a:tcPr>
                </a:tc>
                <a:tc>
                  <a:txBody>
                    <a:bodyPr/>
                    <a:lstStyle/>
                    <a:p>
                      <a:pPr algn="ctr"/>
                      <a:r>
                        <a:rPr lang="en-US" sz="1200" dirty="0"/>
                        <a:t>0</a:t>
                      </a:r>
                    </a:p>
                  </a:txBody>
                  <a:tcPr anchor="ctr">
                    <a:solidFill>
                      <a:srgbClr val="92D050"/>
                    </a:solidFill>
                  </a:tcPr>
                </a:tc>
                <a:tc>
                  <a:txBody>
                    <a:bodyPr/>
                    <a:lstStyle/>
                    <a:p>
                      <a:pPr algn="r"/>
                      <a:r>
                        <a:rPr lang="en-US" sz="1200" dirty="0"/>
                        <a:t>No</a:t>
                      </a:r>
                    </a:p>
                  </a:txBody>
                  <a:tcPr anchor="ctr">
                    <a:solidFill>
                      <a:srgbClr val="92D050"/>
                    </a:solidFill>
                  </a:tcPr>
                </a:tc>
                <a:tc>
                  <a:txBody>
                    <a:bodyPr/>
                    <a:lstStyle/>
                    <a:p>
                      <a:pPr algn="r"/>
                      <a:r>
                        <a:rPr lang="en-US" sz="1200" dirty="0"/>
                        <a:t>Yes</a:t>
                      </a:r>
                    </a:p>
                  </a:txBody>
                  <a:tcPr anchor="ctr">
                    <a:solidFill>
                      <a:srgbClr val="92D050"/>
                    </a:solidFill>
                  </a:tcPr>
                </a:tc>
                <a:tc>
                  <a:txBody>
                    <a:bodyPr/>
                    <a:lstStyle/>
                    <a:p>
                      <a:pPr algn="r"/>
                      <a:r>
                        <a:rPr lang="en-US" sz="1200" dirty="0"/>
                        <a:t>Yes</a:t>
                      </a:r>
                    </a:p>
                  </a:txBody>
                  <a:tcPr anchor="ctr">
                    <a:solidFill>
                      <a:srgbClr val="92D050"/>
                    </a:solidFill>
                  </a:tcPr>
                </a:tc>
                <a:tc>
                  <a:txBody>
                    <a:bodyPr/>
                    <a:lstStyle/>
                    <a:p>
                      <a:pPr algn="r"/>
                      <a:r>
                        <a:rPr lang="en-US" sz="1200" dirty="0"/>
                        <a:t>Yes</a:t>
                      </a:r>
                    </a:p>
                  </a:txBody>
                  <a:tcPr anchor="ctr">
                    <a:solidFill>
                      <a:srgbClr val="92D050"/>
                    </a:solidFill>
                  </a:tcPr>
                </a:tc>
                <a:extLst>
                  <a:ext uri="{0D108BD9-81ED-4DB2-BD59-A6C34878D82A}">
                    <a16:rowId xmlns:a16="http://schemas.microsoft.com/office/drawing/2014/main" val="4286988505"/>
                  </a:ext>
                </a:extLst>
              </a:tr>
              <a:tr h="370840">
                <a:tc>
                  <a:txBody>
                    <a:bodyPr/>
                    <a:lstStyle/>
                    <a:p>
                      <a:r>
                        <a:rPr lang="en-US" sz="1200" dirty="0"/>
                        <a:t>mpg ~log(weight) +log(displacement) +poly(horsepower,3)</a:t>
                      </a:r>
                    </a:p>
                  </a:txBody>
                  <a:tcPr anchor="ctr"/>
                </a:tc>
                <a:tc>
                  <a:txBody>
                    <a:bodyPr/>
                    <a:lstStyle/>
                    <a:p>
                      <a:pPr algn="r"/>
                      <a:r>
                        <a:rPr lang="en-US" sz="1200" dirty="0"/>
                        <a:t>74.87%</a:t>
                      </a:r>
                    </a:p>
                  </a:txBody>
                  <a:tcPr anchor="ctr"/>
                </a:tc>
                <a:tc>
                  <a:txBody>
                    <a:bodyPr/>
                    <a:lstStyle/>
                    <a:p>
                      <a:pPr algn="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273402884"/>
                  </a:ext>
                </a:extLst>
              </a:tr>
            </a:tbl>
          </a:graphicData>
        </a:graphic>
      </p:graphicFrame>
      <p:sp>
        <p:nvSpPr>
          <p:cNvPr id="4" name="Smiley Face 3">
            <a:extLst>
              <a:ext uri="{FF2B5EF4-FFF2-40B4-BE49-F238E27FC236}">
                <a16:creationId xmlns:a16="http://schemas.microsoft.com/office/drawing/2014/main" id="{03FCB658-C2FC-AC43-AE94-CF288481F35C}"/>
              </a:ext>
            </a:extLst>
          </p:cNvPr>
          <p:cNvSpPr/>
          <p:nvPr/>
        </p:nvSpPr>
        <p:spPr>
          <a:xfrm>
            <a:off x="4571998" y="2960843"/>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56B5E695-63DE-CC44-8C85-BDBFD702D175}"/>
              </a:ext>
            </a:extLst>
          </p:cNvPr>
          <p:cNvSpPr/>
          <p:nvPr/>
        </p:nvSpPr>
        <p:spPr>
          <a:xfrm>
            <a:off x="2789261" y="3367242"/>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D223C60D-73C2-4D4F-A6F3-E7531B48DD2E}"/>
              </a:ext>
            </a:extLst>
          </p:cNvPr>
          <p:cNvSpPr/>
          <p:nvPr/>
        </p:nvSpPr>
        <p:spPr>
          <a:xfrm>
            <a:off x="3680629" y="3367241"/>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1DFBA61D-C6F6-5A4D-8982-6B6B299DB39C}"/>
              </a:ext>
            </a:extLst>
          </p:cNvPr>
          <p:cNvSpPr/>
          <p:nvPr/>
        </p:nvSpPr>
        <p:spPr>
          <a:xfrm>
            <a:off x="1825242" y="2166943"/>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076E2280-2915-DD48-A917-3648230AE2B3}"/>
              </a:ext>
            </a:extLst>
          </p:cNvPr>
          <p:cNvSpPr/>
          <p:nvPr/>
        </p:nvSpPr>
        <p:spPr>
          <a:xfrm>
            <a:off x="1828780" y="2542632"/>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B1A930BF-D113-BA4F-8263-9147524917C3}"/>
              </a:ext>
            </a:extLst>
          </p:cNvPr>
          <p:cNvSpPr/>
          <p:nvPr/>
        </p:nvSpPr>
        <p:spPr>
          <a:xfrm>
            <a:off x="2801961" y="3799042"/>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054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738539"/>
          </a:xfrm>
        </p:spPr>
        <p:txBody>
          <a:bodyPr>
            <a:normAutofit fontScale="90000"/>
          </a:bodyPr>
          <a:lstStyle/>
          <a:p>
            <a:r>
              <a:rPr lang="en-US" dirty="0">
                <a:latin typeface="Calibri" panose="020F0502020204030204" pitchFamily="34" charset="0"/>
                <a:cs typeface="Calibri" panose="020F0502020204030204" pitchFamily="34" charset="0"/>
              </a:rPr>
              <a:t>Adding acceleration. Would you include year?</a:t>
            </a:r>
          </a:p>
        </p:txBody>
      </p:sp>
      <p:graphicFrame>
        <p:nvGraphicFramePr>
          <p:cNvPr id="8" name="Table 8">
            <a:extLst>
              <a:ext uri="{FF2B5EF4-FFF2-40B4-BE49-F238E27FC236}">
                <a16:creationId xmlns:a16="http://schemas.microsoft.com/office/drawing/2014/main" id="{5E96D318-DA27-DE4D-A53F-CCD009ED8C25}"/>
              </a:ext>
            </a:extLst>
          </p:cNvPr>
          <p:cNvGraphicFramePr>
            <a:graphicFrameLocks noGrp="1"/>
          </p:cNvGraphicFramePr>
          <p:nvPr>
            <p:extLst>
              <p:ext uri="{D42A27DB-BD31-4B8C-83A1-F6EECF244321}">
                <p14:modId xmlns:p14="http://schemas.microsoft.com/office/powerpoint/2010/main" val="402468357"/>
              </p:ext>
            </p:extLst>
          </p:nvPr>
        </p:nvGraphicFramePr>
        <p:xfrm>
          <a:off x="106327" y="1216240"/>
          <a:ext cx="8888820" cy="4617720"/>
        </p:xfrm>
        <a:graphic>
          <a:graphicData uri="http://schemas.openxmlformats.org/drawingml/2006/table">
            <a:tbl>
              <a:tblPr firstRow="1" bandRow="1">
                <a:tableStyleId>{5C22544A-7EE6-4342-B048-85BDC9FD1C3A}</a:tableStyleId>
              </a:tblPr>
              <a:tblGrid>
                <a:gridCol w="2732566">
                  <a:extLst>
                    <a:ext uri="{9D8B030D-6E8A-4147-A177-3AD203B41FA5}">
                      <a16:colId xmlns:a16="http://schemas.microsoft.com/office/drawing/2014/main" val="1244012424"/>
                    </a:ext>
                  </a:extLst>
                </a:gridCol>
                <a:gridCol w="903767">
                  <a:extLst>
                    <a:ext uri="{9D8B030D-6E8A-4147-A177-3AD203B41FA5}">
                      <a16:colId xmlns:a16="http://schemas.microsoft.com/office/drawing/2014/main" val="1832986399"/>
                    </a:ext>
                  </a:extLst>
                </a:gridCol>
                <a:gridCol w="733647">
                  <a:extLst>
                    <a:ext uri="{9D8B030D-6E8A-4147-A177-3AD203B41FA5}">
                      <a16:colId xmlns:a16="http://schemas.microsoft.com/office/drawing/2014/main" val="4175448899"/>
                    </a:ext>
                  </a:extLst>
                </a:gridCol>
                <a:gridCol w="925033">
                  <a:extLst>
                    <a:ext uri="{9D8B030D-6E8A-4147-A177-3AD203B41FA5}">
                      <a16:colId xmlns:a16="http://schemas.microsoft.com/office/drawing/2014/main" val="779104629"/>
                    </a:ext>
                  </a:extLst>
                </a:gridCol>
                <a:gridCol w="1116418">
                  <a:extLst>
                    <a:ext uri="{9D8B030D-6E8A-4147-A177-3AD203B41FA5}">
                      <a16:colId xmlns:a16="http://schemas.microsoft.com/office/drawing/2014/main" val="3803973101"/>
                    </a:ext>
                  </a:extLst>
                </a:gridCol>
                <a:gridCol w="955843">
                  <a:extLst>
                    <a:ext uri="{9D8B030D-6E8A-4147-A177-3AD203B41FA5}">
                      <a16:colId xmlns:a16="http://schemas.microsoft.com/office/drawing/2014/main" val="4070943658"/>
                    </a:ext>
                  </a:extLst>
                </a:gridCol>
                <a:gridCol w="639041">
                  <a:extLst>
                    <a:ext uri="{9D8B030D-6E8A-4147-A177-3AD203B41FA5}">
                      <a16:colId xmlns:a16="http://schemas.microsoft.com/office/drawing/2014/main" val="655962422"/>
                    </a:ext>
                  </a:extLst>
                </a:gridCol>
                <a:gridCol w="882505">
                  <a:extLst>
                    <a:ext uri="{9D8B030D-6E8A-4147-A177-3AD203B41FA5}">
                      <a16:colId xmlns:a16="http://schemas.microsoft.com/office/drawing/2014/main" val="3092714128"/>
                    </a:ext>
                  </a:extLst>
                </a:gridCol>
              </a:tblGrid>
              <a:tr h="370840">
                <a:tc>
                  <a:txBody>
                    <a:bodyPr/>
                    <a:lstStyle/>
                    <a:p>
                      <a:r>
                        <a:rPr lang="en-US" sz="1200" dirty="0"/>
                        <a:t>Model</a:t>
                      </a:r>
                    </a:p>
                  </a:txBody>
                  <a:tcPr/>
                </a:tc>
                <a:tc>
                  <a:txBody>
                    <a:bodyPr/>
                    <a:lstStyle/>
                    <a:p>
                      <a:r>
                        <a:rPr lang="en-US" sz="1200" dirty="0"/>
                        <a:t>R2 Adjusted</a:t>
                      </a:r>
                    </a:p>
                  </a:txBody>
                  <a:tcPr/>
                </a:tc>
                <a:tc>
                  <a:txBody>
                    <a:bodyPr/>
                    <a:lstStyle/>
                    <a:p>
                      <a:r>
                        <a:rPr lang="en-US" sz="1200" dirty="0"/>
                        <a:t>AIC</a:t>
                      </a:r>
                    </a:p>
                  </a:txBody>
                  <a:tcPr/>
                </a:tc>
                <a:tc>
                  <a:txBody>
                    <a:bodyPr/>
                    <a:lstStyle/>
                    <a:p>
                      <a:r>
                        <a:rPr lang="en-US" sz="1200" dirty="0"/>
                        <a:t># large P-values</a:t>
                      </a:r>
                    </a:p>
                  </a:txBody>
                  <a:tcPr/>
                </a:tc>
                <a:tc>
                  <a:txBody>
                    <a:bodyPr/>
                    <a:lstStyle/>
                    <a:p>
                      <a:r>
                        <a:rPr lang="en-US" sz="1200" dirty="0"/>
                        <a:t>Residual Patterns</a:t>
                      </a:r>
                    </a:p>
                  </a:txBody>
                  <a:tcPr/>
                </a:tc>
                <a:tc>
                  <a:txBody>
                    <a:bodyPr/>
                    <a:lstStyle/>
                    <a:p>
                      <a:r>
                        <a:rPr lang="en-US" sz="1200" dirty="0"/>
                        <a:t>Homoscedasticity</a:t>
                      </a:r>
                    </a:p>
                  </a:txBody>
                  <a:tcPr/>
                </a:tc>
                <a:tc>
                  <a:txBody>
                    <a:bodyPr/>
                    <a:lstStyle/>
                    <a:p>
                      <a:r>
                        <a:rPr lang="en-US" sz="1200" dirty="0"/>
                        <a:t>Outliers</a:t>
                      </a:r>
                    </a:p>
                  </a:txBody>
                  <a:tcPr/>
                </a:tc>
                <a:tc>
                  <a:txBody>
                    <a:bodyPr/>
                    <a:lstStyle/>
                    <a:p>
                      <a:r>
                        <a:rPr lang="en-US" sz="1200" dirty="0"/>
                        <a:t>Leverage Points</a:t>
                      </a:r>
                    </a:p>
                  </a:txBody>
                  <a:tcPr/>
                </a:tc>
                <a:extLst>
                  <a:ext uri="{0D108BD9-81ED-4DB2-BD59-A6C34878D82A}">
                    <a16:rowId xmlns:a16="http://schemas.microsoft.com/office/drawing/2014/main" val="3566194982"/>
                  </a:ext>
                </a:extLst>
              </a:tr>
              <a:tr h="370840">
                <a:tc>
                  <a:txBody>
                    <a:bodyPr/>
                    <a:lstStyle/>
                    <a:p>
                      <a:r>
                        <a:rPr lang="en-US" sz="1200" dirty="0"/>
                        <a:t>Mpg ~weight</a:t>
                      </a:r>
                    </a:p>
                  </a:txBody>
                  <a:tcPr anchor="ctr"/>
                </a:tc>
                <a:tc>
                  <a:txBody>
                    <a:bodyPr/>
                    <a:lstStyle/>
                    <a:p>
                      <a:pPr algn="r"/>
                      <a:r>
                        <a:rPr lang="en-US" sz="1200" dirty="0"/>
                        <a:t>69.18%</a:t>
                      </a:r>
                    </a:p>
                  </a:txBody>
                  <a:tcPr anchor="ctr"/>
                </a:tc>
                <a:tc>
                  <a:txBody>
                    <a:bodyPr/>
                    <a:lstStyle/>
                    <a:p>
                      <a:pPr algn="r"/>
                      <a:r>
                        <a:rPr lang="en-US" sz="1200" dirty="0"/>
                        <a:t>1151.5</a:t>
                      </a:r>
                    </a:p>
                  </a:txBody>
                  <a:tcPr anchor="ctr"/>
                </a:tc>
                <a:tc>
                  <a:txBody>
                    <a:bodyPr/>
                    <a:lstStyle/>
                    <a:p>
                      <a:pPr algn="ctr"/>
                      <a:r>
                        <a:rPr lang="en-US" sz="1200" dirty="0"/>
                        <a:t>0</a:t>
                      </a:r>
                    </a:p>
                  </a:txBody>
                  <a:tcPr anchor="ctr"/>
                </a:tc>
                <a:tc>
                  <a:txBody>
                    <a:bodyPr/>
                    <a:lstStyle/>
                    <a:p>
                      <a:pPr algn="r"/>
                      <a:r>
                        <a:rPr lang="en-US" sz="1200" dirty="0">
                          <a:solidFill>
                            <a:srgbClr val="FF0000"/>
                          </a:solidFill>
                        </a:rPr>
                        <a:t>Yes </a:t>
                      </a:r>
                      <a:r>
                        <a:rPr lang="en-US" sz="1200" dirty="0"/>
                        <a:t>- Include quadratic</a:t>
                      </a:r>
                    </a:p>
                  </a:txBody>
                  <a:tcPr anchor="ctr"/>
                </a:tc>
                <a:tc>
                  <a:txBody>
                    <a:bodyPr/>
                    <a:lstStyle/>
                    <a:p>
                      <a:pPr algn="r"/>
                      <a:endParaRPr lang="en-US" sz="1200" dirty="0"/>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732856336"/>
                  </a:ext>
                </a:extLst>
              </a:tr>
              <a:tr h="370840">
                <a:tc>
                  <a:txBody>
                    <a:bodyPr/>
                    <a:lstStyle/>
                    <a:p>
                      <a:r>
                        <a:rPr lang="en-US" sz="1200" dirty="0"/>
                        <a:t>mpg ~weight +weight2</a:t>
                      </a:r>
                    </a:p>
                  </a:txBody>
                  <a:tcPr anchor="ctr">
                    <a:noFill/>
                  </a:tcPr>
                </a:tc>
                <a:tc>
                  <a:txBody>
                    <a:bodyPr/>
                    <a:lstStyle/>
                    <a:p>
                      <a:pPr algn="r"/>
                      <a:r>
                        <a:rPr lang="en-US" sz="1200" dirty="0"/>
                        <a:t>71.37%</a:t>
                      </a:r>
                    </a:p>
                  </a:txBody>
                  <a:tcPr anchor="ctr">
                    <a:noFill/>
                  </a:tcPr>
                </a:tc>
                <a:tc>
                  <a:txBody>
                    <a:bodyPr/>
                    <a:lstStyle/>
                    <a:p>
                      <a:pPr algn="r"/>
                      <a:r>
                        <a:rPr lang="en-US" sz="1200" dirty="0"/>
                        <a:t>1123.7</a:t>
                      </a:r>
                    </a:p>
                  </a:txBody>
                  <a:tcPr anchor="ctr">
                    <a:noFill/>
                  </a:tcPr>
                </a:tc>
                <a:tc>
                  <a:txBody>
                    <a:bodyPr/>
                    <a:lstStyle/>
                    <a:p>
                      <a:pPr algn="ctr"/>
                      <a:r>
                        <a:rPr lang="en-US" sz="1200" dirty="0"/>
                        <a:t>0</a:t>
                      </a:r>
                    </a:p>
                  </a:txBody>
                  <a:tcPr anchor="ctr">
                    <a:noFill/>
                  </a:tcPr>
                </a:tc>
                <a:tc>
                  <a:txBody>
                    <a:bodyPr/>
                    <a:lstStyle/>
                    <a:p>
                      <a:pPr algn="r"/>
                      <a:r>
                        <a:rPr lang="en-US" sz="1200" dirty="0"/>
                        <a:t>No</a:t>
                      </a:r>
                    </a:p>
                  </a:txBody>
                  <a:tcPr anchor="ctr">
                    <a:noFill/>
                  </a:tcPr>
                </a:tc>
                <a:tc>
                  <a:txBody>
                    <a:bodyPr/>
                    <a:lstStyle/>
                    <a:p>
                      <a:pPr algn="r"/>
                      <a:r>
                        <a:rPr lang="en-US" sz="1200" dirty="0"/>
                        <a:t>Yes</a:t>
                      </a:r>
                    </a:p>
                  </a:txBody>
                  <a:tcPr anchor="ctr">
                    <a:noFill/>
                  </a:tcPr>
                </a:tc>
                <a:tc>
                  <a:txBody>
                    <a:bodyPr/>
                    <a:lstStyle/>
                    <a:p>
                      <a:pPr algn="r"/>
                      <a:r>
                        <a:rPr lang="en-US" sz="1200" dirty="0"/>
                        <a:t>Yes</a:t>
                      </a:r>
                    </a:p>
                  </a:txBody>
                  <a:tcPr anchor="ctr">
                    <a:noFill/>
                  </a:tcPr>
                </a:tc>
                <a:tc>
                  <a:txBody>
                    <a:bodyPr/>
                    <a:lstStyle/>
                    <a:p>
                      <a:pPr algn="r"/>
                      <a:r>
                        <a:rPr lang="en-US" sz="1200" dirty="0"/>
                        <a:t>Yes</a:t>
                      </a:r>
                    </a:p>
                  </a:txBody>
                  <a:tcPr anchor="ctr">
                    <a:noFill/>
                  </a:tcPr>
                </a:tc>
                <a:extLst>
                  <a:ext uri="{0D108BD9-81ED-4DB2-BD59-A6C34878D82A}">
                    <a16:rowId xmlns:a16="http://schemas.microsoft.com/office/drawing/2014/main" val="3763023025"/>
                  </a:ext>
                </a:extLst>
              </a:tr>
              <a:tr h="370840">
                <a:tc>
                  <a:txBody>
                    <a:bodyPr/>
                    <a:lstStyle/>
                    <a:p>
                      <a:r>
                        <a:rPr lang="en-US" sz="1200" b="1" dirty="0"/>
                        <a:t>mpg ~log(weight)</a:t>
                      </a:r>
                    </a:p>
                  </a:txBody>
                  <a:tcPr anchor="ctr">
                    <a:noFill/>
                  </a:tcPr>
                </a:tc>
                <a:tc>
                  <a:txBody>
                    <a:bodyPr/>
                    <a:lstStyle/>
                    <a:p>
                      <a:pPr algn="r"/>
                      <a:r>
                        <a:rPr lang="en-US" sz="1200" b="1" dirty="0"/>
                        <a:t>71.19%</a:t>
                      </a:r>
                    </a:p>
                  </a:txBody>
                  <a:tcPr anchor="ctr">
                    <a:noFill/>
                  </a:tcPr>
                </a:tc>
                <a:tc>
                  <a:txBody>
                    <a:bodyPr/>
                    <a:lstStyle/>
                    <a:p>
                      <a:pPr algn="r"/>
                      <a:r>
                        <a:rPr lang="en-US" sz="1200" b="1" dirty="0"/>
                        <a:t>1125.1</a:t>
                      </a:r>
                    </a:p>
                  </a:txBody>
                  <a:tcPr anchor="ctr">
                    <a:noFill/>
                  </a:tcPr>
                </a:tc>
                <a:tc>
                  <a:txBody>
                    <a:bodyPr/>
                    <a:lstStyle/>
                    <a:p>
                      <a:pPr algn="ctr"/>
                      <a:r>
                        <a:rPr lang="en-US" sz="1200" b="1" dirty="0"/>
                        <a:t>0</a:t>
                      </a:r>
                    </a:p>
                  </a:txBody>
                  <a:tcPr anchor="ctr">
                    <a:noFill/>
                  </a:tcPr>
                </a:tc>
                <a:tc>
                  <a:txBody>
                    <a:bodyPr/>
                    <a:lstStyle/>
                    <a:p>
                      <a:pPr algn="r"/>
                      <a:r>
                        <a:rPr lang="en-US" sz="1200" b="1" dirty="0"/>
                        <a:t>No</a:t>
                      </a:r>
                    </a:p>
                  </a:txBody>
                  <a:tcPr anchor="ctr">
                    <a:noFill/>
                  </a:tcPr>
                </a:tc>
                <a:tc>
                  <a:txBody>
                    <a:bodyPr/>
                    <a:lstStyle/>
                    <a:p>
                      <a:pPr algn="r"/>
                      <a:r>
                        <a:rPr lang="en-US" sz="1200" b="1" dirty="0"/>
                        <a:t>Yes</a:t>
                      </a:r>
                    </a:p>
                  </a:txBody>
                  <a:tcPr anchor="ctr">
                    <a:noFill/>
                  </a:tcPr>
                </a:tc>
                <a:tc>
                  <a:txBody>
                    <a:bodyPr/>
                    <a:lstStyle/>
                    <a:p>
                      <a:pPr algn="r"/>
                      <a:r>
                        <a:rPr lang="en-US" sz="1200" dirty="0"/>
                        <a:t>Yes</a:t>
                      </a:r>
                    </a:p>
                  </a:txBody>
                  <a:tcPr anchor="ctr">
                    <a:noFill/>
                  </a:tcPr>
                </a:tc>
                <a:tc>
                  <a:txBody>
                    <a:bodyPr/>
                    <a:lstStyle/>
                    <a:p>
                      <a:pPr algn="r"/>
                      <a:r>
                        <a:rPr lang="en-US" sz="1200" b="1" dirty="0">
                          <a:solidFill>
                            <a:schemeClr val="tx1"/>
                          </a:solidFill>
                        </a:rPr>
                        <a:t>No</a:t>
                      </a:r>
                    </a:p>
                  </a:txBody>
                  <a:tcPr anchor="ctr">
                    <a:noFill/>
                  </a:tcPr>
                </a:tc>
                <a:extLst>
                  <a:ext uri="{0D108BD9-81ED-4DB2-BD59-A6C34878D82A}">
                    <a16:rowId xmlns:a16="http://schemas.microsoft.com/office/drawing/2014/main" val="600622792"/>
                  </a:ext>
                </a:extLst>
              </a:tr>
              <a:tr h="370840">
                <a:tc>
                  <a:txBody>
                    <a:bodyPr/>
                    <a:lstStyle/>
                    <a:p>
                      <a:r>
                        <a:rPr lang="en-US" sz="1200" dirty="0"/>
                        <a:t>mpg ~log(weight) +displacement +dis2</a:t>
                      </a:r>
                    </a:p>
                  </a:txBody>
                  <a:tcPr anchor="ctr"/>
                </a:tc>
                <a:tc>
                  <a:txBody>
                    <a:bodyPr/>
                    <a:lstStyle/>
                    <a:p>
                      <a:pPr algn="r"/>
                      <a:r>
                        <a:rPr lang="en-US" sz="1200" dirty="0"/>
                        <a:t>72.21%</a:t>
                      </a:r>
                    </a:p>
                  </a:txBody>
                  <a:tcPr anchor="ctr"/>
                </a:tc>
                <a:tc>
                  <a:txBody>
                    <a:bodyPr/>
                    <a:lstStyle/>
                    <a:p>
                      <a:pPr algn="r"/>
                      <a:r>
                        <a:rPr lang="en-US" sz="1200" dirty="0"/>
                        <a:t>1112.5</a:t>
                      </a:r>
                    </a:p>
                  </a:txBody>
                  <a:tcPr anchor="ctr"/>
                </a:tc>
                <a:tc>
                  <a:txBody>
                    <a:bodyPr/>
                    <a:lstStyle/>
                    <a:p>
                      <a:pPr algn="ctr"/>
                      <a:r>
                        <a:rPr lang="en-US" sz="1200" dirty="0">
                          <a:solidFill>
                            <a:srgbClr val="FF0000"/>
                          </a:solidFill>
                        </a:rPr>
                        <a:t>1</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219135737"/>
                  </a:ext>
                </a:extLst>
              </a:tr>
              <a:tr h="370840">
                <a:tc>
                  <a:txBody>
                    <a:bodyPr/>
                    <a:lstStyle/>
                    <a:p>
                      <a:r>
                        <a:rPr lang="en-US" sz="1200" dirty="0"/>
                        <a:t>mpg ~log(weight) +log(displacement)</a:t>
                      </a:r>
                    </a:p>
                  </a:txBody>
                  <a:tcPr anchor="ctr">
                    <a:noFill/>
                  </a:tcPr>
                </a:tc>
                <a:tc>
                  <a:txBody>
                    <a:bodyPr/>
                    <a:lstStyle/>
                    <a:p>
                      <a:pPr algn="r"/>
                      <a:r>
                        <a:rPr lang="en-US" sz="1200" dirty="0"/>
                        <a:t>72.08%</a:t>
                      </a:r>
                    </a:p>
                  </a:txBody>
                  <a:tcPr anchor="ctr">
                    <a:noFill/>
                  </a:tcPr>
                </a:tc>
                <a:tc>
                  <a:txBody>
                    <a:bodyPr/>
                    <a:lstStyle/>
                    <a:p>
                      <a:pPr algn="r"/>
                      <a:r>
                        <a:rPr lang="en-US" sz="1200" dirty="0"/>
                        <a:t>1113.9</a:t>
                      </a:r>
                    </a:p>
                  </a:txBody>
                  <a:tcPr anchor="ctr">
                    <a:noFill/>
                  </a:tcPr>
                </a:tc>
                <a:tc>
                  <a:txBody>
                    <a:bodyPr/>
                    <a:lstStyle/>
                    <a:p>
                      <a:pPr algn="ctr"/>
                      <a:r>
                        <a:rPr lang="en-US" sz="1200" dirty="0"/>
                        <a:t>0</a:t>
                      </a:r>
                    </a:p>
                  </a:txBody>
                  <a:tcPr anchor="ctr">
                    <a:noFill/>
                  </a:tcPr>
                </a:tc>
                <a:tc>
                  <a:txBody>
                    <a:bodyPr/>
                    <a:lstStyle/>
                    <a:p>
                      <a:pPr algn="r"/>
                      <a:r>
                        <a:rPr lang="en-US" sz="1200" dirty="0"/>
                        <a:t>No</a:t>
                      </a:r>
                    </a:p>
                  </a:txBody>
                  <a:tcPr anchor="ctr">
                    <a:noFill/>
                  </a:tcPr>
                </a:tc>
                <a:tc>
                  <a:txBody>
                    <a:bodyPr/>
                    <a:lstStyle/>
                    <a:p>
                      <a:pPr algn="r"/>
                      <a:r>
                        <a:rPr lang="en-US" sz="1200" dirty="0"/>
                        <a:t>Yes</a:t>
                      </a:r>
                    </a:p>
                  </a:txBody>
                  <a:tcPr anchor="ctr">
                    <a:noFill/>
                  </a:tcPr>
                </a:tc>
                <a:tc>
                  <a:txBody>
                    <a:bodyPr/>
                    <a:lstStyle/>
                    <a:p>
                      <a:pPr algn="r"/>
                      <a:r>
                        <a:rPr lang="en-US" sz="1200" dirty="0"/>
                        <a:t>Yes</a:t>
                      </a:r>
                    </a:p>
                  </a:txBody>
                  <a:tcPr anchor="ctr">
                    <a:noFill/>
                  </a:tcPr>
                </a:tc>
                <a:tc>
                  <a:txBody>
                    <a:bodyPr/>
                    <a:lstStyle/>
                    <a:p>
                      <a:pPr algn="r"/>
                      <a:r>
                        <a:rPr lang="en-US" sz="1200" dirty="0"/>
                        <a:t>Yes</a:t>
                      </a:r>
                    </a:p>
                  </a:txBody>
                  <a:tcPr anchor="ctr">
                    <a:noFill/>
                  </a:tcPr>
                </a:tc>
                <a:extLst>
                  <a:ext uri="{0D108BD9-81ED-4DB2-BD59-A6C34878D82A}">
                    <a16:rowId xmlns:a16="http://schemas.microsoft.com/office/drawing/2014/main" val="4286988505"/>
                  </a:ext>
                </a:extLst>
              </a:tr>
              <a:tr h="370840">
                <a:tc>
                  <a:txBody>
                    <a:bodyPr/>
                    <a:lstStyle/>
                    <a:p>
                      <a:r>
                        <a:rPr lang="en-US" sz="1200" dirty="0"/>
                        <a:t>mpg ~log(weight) +log(displacement) +poly(horsepower,5)</a:t>
                      </a:r>
                    </a:p>
                  </a:txBody>
                  <a:tcPr anchor="ctr"/>
                </a:tc>
                <a:tc>
                  <a:txBody>
                    <a:bodyPr/>
                    <a:lstStyle/>
                    <a:p>
                      <a:pPr algn="r"/>
                      <a:r>
                        <a:rPr lang="en-US" sz="1200" dirty="0"/>
                        <a:t>75.24%</a:t>
                      </a:r>
                    </a:p>
                  </a:txBody>
                  <a:tcPr anchor="ctr"/>
                </a:tc>
                <a:tc>
                  <a:txBody>
                    <a:bodyPr/>
                    <a:lstStyle/>
                    <a:p>
                      <a:pPr algn="r"/>
                      <a:r>
                        <a:rPr lang="en-US" sz="1200" dirty="0"/>
                        <a:t>1071.6</a:t>
                      </a:r>
                    </a:p>
                  </a:txBody>
                  <a:tcPr anchor="ctr"/>
                </a:tc>
                <a:tc>
                  <a:txBody>
                    <a:bodyPr/>
                    <a:lstStyle/>
                    <a:p>
                      <a:pPr algn="ctr"/>
                      <a:r>
                        <a:rPr lang="en-US" sz="1200" dirty="0">
                          <a:solidFill>
                            <a:srgbClr val="FF0000"/>
                          </a:solidFill>
                        </a:rPr>
                        <a:t>1</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2734028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mpg ~log(weight) +log(displacement) +poly(horsepower,5) +poly(acceleration,5)</a:t>
                      </a:r>
                    </a:p>
                  </a:txBody>
                  <a:tcPr anchor="ctr"/>
                </a:tc>
                <a:tc>
                  <a:txBody>
                    <a:bodyPr/>
                    <a:lstStyle/>
                    <a:p>
                      <a:pPr algn="r"/>
                      <a:r>
                        <a:rPr lang="en-US" sz="1200" dirty="0"/>
                        <a:t>75.95%</a:t>
                      </a:r>
                    </a:p>
                    <a:p>
                      <a:pPr algn="r"/>
                      <a:r>
                        <a:rPr lang="en-US" sz="1000" dirty="0">
                          <a:solidFill>
                            <a:srgbClr val="7030A0"/>
                          </a:solidFill>
                        </a:rPr>
                        <a:t>collinearity</a:t>
                      </a:r>
                    </a:p>
                  </a:txBody>
                  <a:tcPr anchor="ctr"/>
                </a:tc>
                <a:tc>
                  <a:txBody>
                    <a:bodyPr/>
                    <a:lstStyle/>
                    <a:p>
                      <a:pPr algn="r"/>
                      <a:endParaRPr lang="en-US" sz="1000" dirty="0">
                        <a:solidFill>
                          <a:srgbClr val="7030A0"/>
                        </a:solidFill>
                      </a:endParaRPr>
                    </a:p>
                    <a:p>
                      <a:pPr algn="r"/>
                      <a:r>
                        <a:rPr lang="en-US" sz="1000" dirty="0">
                          <a:solidFill>
                            <a:srgbClr val="7030A0"/>
                          </a:solidFill>
                        </a:rPr>
                        <a:t>between</a:t>
                      </a:r>
                    </a:p>
                  </a:txBody>
                  <a:tcPr anchor="ctr"/>
                </a:tc>
                <a:tc>
                  <a:txBody>
                    <a:bodyPr/>
                    <a:lstStyle/>
                    <a:p>
                      <a:pPr algn="ctr"/>
                      <a:r>
                        <a:rPr lang="en-US" sz="1200" dirty="0">
                          <a:solidFill>
                            <a:srgbClr val="FF0000"/>
                          </a:solidFill>
                        </a:rPr>
                        <a:t>8 </a:t>
                      </a:r>
                      <a:r>
                        <a:rPr lang="en-US" sz="1000" dirty="0">
                          <a:solidFill>
                            <a:srgbClr val="7030A0"/>
                          </a:solidFill>
                        </a:rPr>
                        <a:t>acceleration</a:t>
                      </a:r>
                      <a:r>
                        <a:rPr lang="en-US" sz="1050" dirty="0">
                          <a:solidFill>
                            <a:srgbClr val="FF0000"/>
                          </a:solidFill>
                        </a:rPr>
                        <a:t> </a:t>
                      </a:r>
                      <a:r>
                        <a:rPr lang="en-US" sz="1200" dirty="0">
                          <a:solidFill>
                            <a:srgbClr val="FF0000"/>
                          </a:solidFill>
                        </a:rPr>
                        <a:t>          </a:t>
                      </a:r>
                    </a:p>
                  </a:txBody>
                  <a:tcPr anchor="ctr"/>
                </a:tc>
                <a:tc>
                  <a:txBody>
                    <a:bodyPr/>
                    <a:lstStyle/>
                    <a:p>
                      <a:pPr algn="r"/>
                      <a:r>
                        <a:rPr lang="en-US" sz="1200" dirty="0"/>
                        <a:t>No</a:t>
                      </a:r>
                    </a:p>
                    <a:p>
                      <a:pPr algn="r"/>
                      <a:r>
                        <a:rPr lang="en-US" sz="1000" dirty="0">
                          <a:solidFill>
                            <a:srgbClr val="7030A0"/>
                          </a:solidFill>
                        </a:rPr>
                        <a:t>and</a:t>
                      </a:r>
                      <a:r>
                        <a:rPr lang="en-US" sz="1200" dirty="0"/>
                        <a:t> </a:t>
                      </a:r>
                    </a:p>
                  </a:txBody>
                  <a:tcPr anchor="ctr"/>
                </a:tc>
                <a:tc>
                  <a:txBody>
                    <a:bodyPr/>
                    <a:lstStyle/>
                    <a:p>
                      <a:pPr algn="r"/>
                      <a:r>
                        <a:rPr lang="en-US" sz="1200" b="0" dirty="0">
                          <a:solidFill>
                            <a:schemeClr val="tx1"/>
                          </a:solidFill>
                        </a:rPr>
                        <a:t>Yes</a:t>
                      </a:r>
                    </a:p>
                    <a:p>
                      <a:pPr algn="r"/>
                      <a:r>
                        <a:rPr lang="en-US" sz="1000" b="0" dirty="0">
                          <a:solidFill>
                            <a:srgbClr val="7030A0"/>
                          </a:solidFill>
                        </a:rPr>
                        <a:t>horsepower</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14319007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mpg ~log(weight) +log(displacement) +poly(horsepower,5) +year</a:t>
                      </a:r>
                    </a:p>
                  </a:txBody>
                  <a:tcPr anchor="ctr"/>
                </a:tc>
                <a:tc>
                  <a:txBody>
                    <a:bodyPr/>
                    <a:lstStyle/>
                    <a:p>
                      <a:pPr algn="r"/>
                      <a:r>
                        <a:rPr lang="en-US" sz="1200" dirty="0"/>
                        <a:t>85.76%</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7030A0"/>
                          </a:solidFill>
                        </a:rPr>
                        <a:t>collinearity</a:t>
                      </a:r>
                    </a:p>
                  </a:txBody>
                  <a:tcPr anchor="ctr"/>
                </a:tc>
                <a:tc>
                  <a:txBody>
                    <a:bodyPr/>
                    <a:lstStyle/>
                    <a:p>
                      <a:pPr algn="r"/>
                      <a:endParaRPr lang="en-US" sz="1200" dirty="0"/>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7030A0"/>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7030A0"/>
                          </a:solidFill>
                        </a:rPr>
                        <a:t>between</a:t>
                      </a:r>
                    </a:p>
                  </a:txBody>
                  <a:tcPr anchor="ctr"/>
                </a:tc>
                <a:tc>
                  <a:txBody>
                    <a:bodyPr/>
                    <a:lstStyle/>
                    <a:p>
                      <a:pPr algn="ctr"/>
                      <a:r>
                        <a:rPr lang="en-US" sz="1200" dirty="0">
                          <a:solidFill>
                            <a:srgbClr val="FF0000"/>
                          </a:solidFill>
                        </a:rPr>
                        <a:t>6</a:t>
                      </a:r>
                    </a:p>
                    <a:p>
                      <a:pPr algn="ctr"/>
                      <a:r>
                        <a:rPr lang="en-US" sz="1000" dirty="0">
                          <a:solidFill>
                            <a:srgbClr val="7030A0"/>
                          </a:solidFill>
                        </a:rPr>
                        <a:t>year</a:t>
                      </a:r>
                    </a:p>
                  </a:txBody>
                  <a:tcPr anchor="ctr"/>
                </a:tc>
                <a:tc>
                  <a:txBody>
                    <a:bodyPr/>
                    <a:lstStyle/>
                    <a:p>
                      <a:pPr algn="r"/>
                      <a:endParaRPr lang="en-US" sz="1000" dirty="0">
                        <a:solidFill>
                          <a:srgbClr val="7030A0"/>
                        </a:solidFill>
                      </a:endParaRPr>
                    </a:p>
                    <a:p>
                      <a:pPr algn="r"/>
                      <a:r>
                        <a:rPr lang="en-US" sz="1000" dirty="0">
                          <a:solidFill>
                            <a:srgbClr val="7030A0"/>
                          </a:solidFill>
                        </a:rPr>
                        <a:t>and</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srgbClr val="7030A0"/>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srgbClr val="7030A0"/>
                        </a:solidFill>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dirty="0">
                          <a:solidFill>
                            <a:srgbClr val="7030A0"/>
                          </a:solidFill>
                        </a:rPr>
                        <a:t>horsepower</a:t>
                      </a:r>
                    </a:p>
                  </a:txBody>
                  <a:tcPr anchor="ctr"/>
                </a:tc>
                <a:tc>
                  <a:txBody>
                    <a:bodyPr/>
                    <a:lstStyle/>
                    <a:p>
                      <a:pPr algn="r"/>
                      <a:endParaRPr lang="en-US" sz="1200" dirty="0"/>
                    </a:p>
                  </a:txBody>
                  <a:tcPr anchor="ctr"/>
                </a:tc>
                <a:tc>
                  <a:txBody>
                    <a:bodyPr/>
                    <a:lstStyle/>
                    <a:p>
                      <a:pPr algn="r"/>
                      <a:endParaRPr lang="en-US" sz="1200" dirty="0"/>
                    </a:p>
                  </a:txBody>
                  <a:tcPr anchor="ctr"/>
                </a:tc>
                <a:extLst>
                  <a:ext uri="{0D108BD9-81ED-4DB2-BD59-A6C34878D82A}">
                    <a16:rowId xmlns:a16="http://schemas.microsoft.com/office/drawing/2014/main" val="11226004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mpg ~log(weight) +log(displacement) +horsepower3 +year</a:t>
                      </a:r>
                    </a:p>
                  </a:txBody>
                  <a:tcPr/>
                </a:tc>
                <a:tc>
                  <a:txBody>
                    <a:bodyPr/>
                    <a:lstStyle/>
                    <a:p>
                      <a:pPr algn="r"/>
                      <a:r>
                        <a:rPr lang="en-US" sz="1200" dirty="0"/>
                        <a:t>84.07%</a:t>
                      </a:r>
                    </a:p>
                  </a:txBody>
                  <a:tcPr anchor="ctr"/>
                </a:tc>
                <a:tc>
                  <a:txBody>
                    <a:bodyPr/>
                    <a:lstStyle/>
                    <a:p>
                      <a:pPr algn="r"/>
                      <a:endParaRPr lang="en-US" sz="1200" dirty="0"/>
                    </a:p>
                  </a:txBody>
                  <a:tcPr anchor="ctr"/>
                </a:tc>
                <a:tc>
                  <a:txBody>
                    <a:bodyPr/>
                    <a:lstStyle/>
                    <a:p>
                      <a:pPr algn="ctr"/>
                      <a:r>
                        <a:rPr lang="en-US" sz="1200" dirty="0"/>
                        <a:t>0</a:t>
                      </a:r>
                    </a:p>
                  </a:txBody>
                  <a:tcPr anchor="ctr"/>
                </a:tc>
                <a:tc>
                  <a:txBody>
                    <a:bodyPr/>
                    <a:lstStyle/>
                    <a:p>
                      <a:endParaRPr lang="en-US" sz="1200" dirty="0"/>
                    </a:p>
                  </a:txBody>
                  <a:tcPr anchor="ctr"/>
                </a:tc>
                <a:tc>
                  <a:txBody>
                    <a:bodyPr/>
                    <a:lstStyle/>
                    <a:p>
                      <a:endParaRPr lang="en-US" sz="1200" dirty="0">
                        <a:solidFill>
                          <a:srgbClr val="FF0000"/>
                        </a:solidFill>
                      </a:endParaRPr>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118637462"/>
                  </a:ext>
                </a:extLst>
              </a:tr>
            </a:tbl>
          </a:graphicData>
        </a:graphic>
      </p:graphicFrame>
      <p:sp>
        <p:nvSpPr>
          <p:cNvPr id="4" name="Smiley Face 3">
            <a:extLst>
              <a:ext uri="{FF2B5EF4-FFF2-40B4-BE49-F238E27FC236}">
                <a16:creationId xmlns:a16="http://schemas.microsoft.com/office/drawing/2014/main" id="{03FCB658-C2FC-AC43-AE94-CF288481F35C}"/>
              </a:ext>
            </a:extLst>
          </p:cNvPr>
          <p:cNvSpPr/>
          <p:nvPr/>
        </p:nvSpPr>
        <p:spPr>
          <a:xfrm>
            <a:off x="4571998" y="2960843"/>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56B5E695-63DE-CC44-8C85-BDBFD702D175}"/>
              </a:ext>
            </a:extLst>
          </p:cNvPr>
          <p:cNvSpPr/>
          <p:nvPr/>
        </p:nvSpPr>
        <p:spPr>
          <a:xfrm>
            <a:off x="2789261" y="3367242"/>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D223C60D-73C2-4D4F-A6F3-E7531B48DD2E}"/>
              </a:ext>
            </a:extLst>
          </p:cNvPr>
          <p:cNvSpPr/>
          <p:nvPr/>
        </p:nvSpPr>
        <p:spPr>
          <a:xfrm>
            <a:off x="3680629" y="3367241"/>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1DFBA61D-C6F6-5A4D-8982-6B6B299DB39C}"/>
              </a:ext>
            </a:extLst>
          </p:cNvPr>
          <p:cNvSpPr/>
          <p:nvPr/>
        </p:nvSpPr>
        <p:spPr>
          <a:xfrm>
            <a:off x="1825242" y="2166943"/>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076E2280-2915-DD48-A917-3648230AE2B3}"/>
              </a:ext>
            </a:extLst>
          </p:cNvPr>
          <p:cNvSpPr/>
          <p:nvPr/>
        </p:nvSpPr>
        <p:spPr>
          <a:xfrm>
            <a:off x="1828780" y="2542632"/>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42C1E67A-C33A-7942-84A8-B3A8C1AB68BE}"/>
              </a:ext>
            </a:extLst>
          </p:cNvPr>
          <p:cNvSpPr/>
          <p:nvPr/>
        </p:nvSpPr>
        <p:spPr>
          <a:xfrm>
            <a:off x="4550737" y="4228433"/>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3EC15A99-7D03-0644-96C0-6A2C708F6FC8}"/>
              </a:ext>
            </a:extLst>
          </p:cNvPr>
          <p:cNvSpPr/>
          <p:nvPr/>
        </p:nvSpPr>
        <p:spPr>
          <a:xfrm>
            <a:off x="4550736" y="4891942"/>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0C971913-6965-274B-86A9-41DCC97AC3C5}"/>
              </a:ext>
            </a:extLst>
          </p:cNvPr>
          <p:cNvSpPr/>
          <p:nvPr/>
        </p:nvSpPr>
        <p:spPr>
          <a:xfrm>
            <a:off x="2801961" y="3760942"/>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2F41F339-507B-784F-B712-3D038816FCF6}"/>
              </a:ext>
            </a:extLst>
          </p:cNvPr>
          <p:cNvSpPr/>
          <p:nvPr/>
        </p:nvSpPr>
        <p:spPr>
          <a:xfrm>
            <a:off x="3693329" y="3760941"/>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4C2F98CC-0F84-E24A-8C1B-6E71E7878597}"/>
              </a:ext>
            </a:extLst>
          </p:cNvPr>
          <p:cNvSpPr txBox="1">
            <a:spLocks/>
          </p:cNvSpPr>
          <p:nvPr/>
        </p:nvSpPr>
        <p:spPr>
          <a:xfrm>
            <a:off x="230571" y="5942990"/>
            <a:ext cx="8453053" cy="1048506"/>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itchFamily="2" charset="2"/>
              <a:buChar char="Ø"/>
            </a:pPr>
            <a:r>
              <a:rPr lang="en-US" sz="2000" dirty="0"/>
              <a:t>Acceleration odes not provide any extra information for mpg</a:t>
            </a:r>
          </a:p>
          <a:p>
            <a:pPr>
              <a:buFont typeface="Wingdings" pitchFamily="2" charset="2"/>
              <a:buChar char="Ø"/>
            </a:pPr>
            <a:r>
              <a:rPr lang="en-US" sz="2000" dirty="0"/>
              <a:t>Acceleration and horsepower were highly correlated</a:t>
            </a:r>
            <a:endParaRPr lang="en-US" sz="1125" dirty="0"/>
          </a:p>
        </p:txBody>
      </p:sp>
    </p:spTree>
    <p:extLst>
      <p:ext uri="{BB962C8B-B14F-4D97-AF65-F5344CB8AC3E}">
        <p14:creationId xmlns:p14="http://schemas.microsoft.com/office/powerpoint/2010/main" val="3128171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6" y="300203"/>
            <a:ext cx="6068016" cy="738539"/>
          </a:xfrm>
        </p:spPr>
        <p:txBody>
          <a:bodyPr>
            <a:normAutofit/>
          </a:bodyPr>
          <a:lstStyle/>
          <a:p>
            <a:r>
              <a:rPr lang="en-US" dirty="0">
                <a:latin typeface="Calibri" panose="020F0502020204030204" pitchFamily="34" charset="0"/>
                <a:cs typeface="Calibri" panose="020F0502020204030204" pitchFamily="34" charset="0"/>
              </a:rPr>
              <a:t>Using a step forward </a:t>
            </a:r>
          </a:p>
        </p:txBody>
      </p:sp>
      <p:graphicFrame>
        <p:nvGraphicFramePr>
          <p:cNvPr id="8" name="Table 8">
            <a:extLst>
              <a:ext uri="{FF2B5EF4-FFF2-40B4-BE49-F238E27FC236}">
                <a16:creationId xmlns:a16="http://schemas.microsoft.com/office/drawing/2014/main" id="{5E96D318-DA27-DE4D-A53F-CCD009ED8C25}"/>
              </a:ext>
            </a:extLst>
          </p:cNvPr>
          <p:cNvGraphicFramePr>
            <a:graphicFrameLocks noGrp="1"/>
          </p:cNvGraphicFramePr>
          <p:nvPr>
            <p:extLst>
              <p:ext uri="{D42A27DB-BD31-4B8C-83A1-F6EECF244321}">
                <p14:modId xmlns:p14="http://schemas.microsoft.com/office/powerpoint/2010/main" val="2309683691"/>
              </p:ext>
            </p:extLst>
          </p:nvPr>
        </p:nvGraphicFramePr>
        <p:xfrm>
          <a:off x="106327" y="3184740"/>
          <a:ext cx="8888820" cy="3581400"/>
        </p:xfrm>
        <a:graphic>
          <a:graphicData uri="http://schemas.openxmlformats.org/drawingml/2006/table">
            <a:tbl>
              <a:tblPr firstRow="1" bandRow="1">
                <a:tableStyleId>{5C22544A-7EE6-4342-B048-85BDC9FD1C3A}</a:tableStyleId>
              </a:tblPr>
              <a:tblGrid>
                <a:gridCol w="2732566">
                  <a:extLst>
                    <a:ext uri="{9D8B030D-6E8A-4147-A177-3AD203B41FA5}">
                      <a16:colId xmlns:a16="http://schemas.microsoft.com/office/drawing/2014/main" val="1244012424"/>
                    </a:ext>
                  </a:extLst>
                </a:gridCol>
                <a:gridCol w="903767">
                  <a:extLst>
                    <a:ext uri="{9D8B030D-6E8A-4147-A177-3AD203B41FA5}">
                      <a16:colId xmlns:a16="http://schemas.microsoft.com/office/drawing/2014/main" val="1832986399"/>
                    </a:ext>
                  </a:extLst>
                </a:gridCol>
                <a:gridCol w="733647">
                  <a:extLst>
                    <a:ext uri="{9D8B030D-6E8A-4147-A177-3AD203B41FA5}">
                      <a16:colId xmlns:a16="http://schemas.microsoft.com/office/drawing/2014/main" val="4175448899"/>
                    </a:ext>
                  </a:extLst>
                </a:gridCol>
                <a:gridCol w="925033">
                  <a:extLst>
                    <a:ext uri="{9D8B030D-6E8A-4147-A177-3AD203B41FA5}">
                      <a16:colId xmlns:a16="http://schemas.microsoft.com/office/drawing/2014/main" val="779104629"/>
                    </a:ext>
                  </a:extLst>
                </a:gridCol>
                <a:gridCol w="1116418">
                  <a:extLst>
                    <a:ext uri="{9D8B030D-6E8A-4147-A177-3AD203B41FA5}">
                      <a16:colId xmlns:a16="http://schemas.microsoft.com/office/drawing/2014/main" val="3803973101"/>
                    </a:ext>
                  </a:extLst>
                </a:gridCol>
                <a:gridCol w="955843">
                  <a:extLst>
                    <a:ext uri="{9D8B030D-6E8A-4147-A177-3AD203B41FA5}">
                      <a16:colId xmlns:a16="http://schemas.microsoft.com/office/drawing/2014/main" val="4070943658"/>
                    </a:ext>
                  </a:extLst>
                </a:gridCol>
                <a:gridCol w="639041">
                  <a:extLst>
                    <a:ext uri="{9D8B030D-6E8A-4147-A177-3AD203B41FA5}">
                      <a16:colId xmlns:a16="http://schemas.microsoft.com/office/drawing/2014/main" val="655962422"/>
                    </a:ext>
                  </a:extLst>
                </a:gridCol>
                <a:gridCol w="882505">
                  <a:extLst>
                    <a:ext uri="{9D8B030D-6E8A-4147-A177-3AD203B41FA5}">
                      <a16:colId xmlns:a16="http://schemas.microsoft.com/office/drawing/2014/main" val="3092714128"/>
                    </a:ext>
                  </a:extLst>
                </a:gridCol>
              </a:tblGrid>
              <a:tr h="370840">
                <a:tc>
                  <a:txBody>
                    <a:bodyPr/>
                    <a:lstStyle/>
                    <a:p>
                      <a:r>
                        <a:rPr lang="en-US" sz="1200" dirty="0"/>
                        <a:t>Model Using Forward Stepwise</a:t>
                      </a:r>
                    </a:p>
                  </a:txBody>
                  <a:tcPr/>
                </a:tc>
                <a:tc>
                  <a:txBody>
                    <a:bodyPr/>
                    <a:lstStyle/>
                    <a:p>
                      <a:r>
                        <a:rPr lang="en-US" sz="1200" dirty="0"/>
                        <a:t>R2 Adjusted</a:t>
                      </a:r>
                    </a:p>
                  </a:txBody>
                  <a:tcPr/>
                </a:tc>
                <a:tc>
                  <a:txBody>
                    <a:bodyPr/>
                    <a:lstStyle/>
                    <a:p>
                      <a:r>
                        <a:rPr lang="en-US" sz="1200" dirty="0"/>
                        <a:t>AIC</a:t>
                      </a:r>
                    </a:p>
                  </a:txBody>
                  <a:tcPr/>
                </a:tc>
                <a:tc>
                  <a:txBody>
                    <a:bodyPr/>
                    <a:lstStyle/>
                    <a:p>
                      <a:r>
                        <a:rPr lang="en-US" sz="1200" dirty="0"/>
                        <a:t># large P-values</a:t>
                      </a:r>
                    </a:p>
                  </a:txBody>
                  <a:tcPr/>
                </a:tc>
                <a:tc>
                  <a:txBody>
                    <a:bodyPr/>
                    <a:lstStyle/>
                    <a:p>
                      <a:r>
                        <a:rPr lang="en-US" sz="1200" dirty="0"/>
                        <a:t>Residual Patterns</a:t>
                      </a:r>
                    </a:p>
                  </a:txBody>
                  <a:tcPr/>
                </a:tc>
                <a:tc>
                  <a:txBody>
                    <a:bodyPr/>
                    <a:lstStyle/>
                    <a:p>
                      <a:r>
                        <a:rPr lang="en-US" sz="1200" dirty="0"/>
                        <a:t>Homoscedasticity</a:t>
                      </a:r>
                    </a:p>
                  </a:txBody>
                  <a:tcPr/>
                </a:tc>
                <a:tc>
                  <a:txBody>
                    <a:bodyPr/>
                    <a:lstStyle/>
                    <a:p>
                      <a:r>
                        <a:rPr lang="en-US" sz="1200" dirty="0"/>
                        <a:t>Outliers</a:t>
                      </a:r>
                    </a:p>
                  </a:txBody>
                  <a:tcPr/>
                </a:tc>
                <a:tc>
                  <a:txBody>
                    <a:bodyPr/>
                    <a:lstStyle/>
                    <a:p>
                      <a:r>
                        <a:rPr lang="en-US" sz="1200" dirty="0"/>
                        <a:t>Leverage Points</a:t>
                      </a:r>
                    </a:p>
                  </a:txBody>
                  <a:tcPr/>
                </a:tc>
                <a:extLst>
                  <a:ext uri="{0D108BD9-81ED-4DB2-BD59-A6C34878D82A}">
                    <a16:rowId xmlns:a16="http://schemas.microsoft.com/office/drawing/2014/main" val="3566194982"/>
                  </a:ext>
                </a:extLst>
              </a:tr>
              <a:tr h="370840">
                <a:tc>
                  <a:txBody>
                    <a:bodyPr/>
                    <a:lstStyle/>
                    <a:p>
                      <a:r>
                        <a:rPr lang="en-US" sz="1200" dirty="0"/>
                        <a:t>mpg ~ 1</a:t>
                      </a:r>
                    </a:p>
                  </a:txBody>
                  <a:tcPr anchor="ctr"/>
                </a:tc>
                <a:tc>
                  <a:txBody>
                    <a:bodyPr/>
                    <a:lstStyle/>
                    <a:p>
                      <a:pPr algn="r"/>
                      <a:endParaRPr lang="en-US" sz="1200" dirty="0"/>
                    </a:p>
                  </a:txBody>
                  <a:tcPr anchor="ctr"/>
                </a:tc>
                <a:tc>
                  <a:txBody>
                    <a:bodyPr/>
                    <a:lstStyle/>
                    <a:p>
                      <a:pPr algn="r"/>
                      <a:r>
                        <a:rPr lang="en-US" sz="1200" dirty="0"/>
                        <a:t>1611.9</a:t>
                      </a:r>
                    </a:p>
                  </a:txBody>
                  <a:tcPr anchor="ctr"/>
                </a:tc>
                <a:tc>
                  <a:txBody>
                    <a:bodyPr/>
                    <a:lstStyle/>
                    <a:p>
                      <a:pPr algn="ct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extLst>
                  <a:ext uri="{0D108BD9-81ED-4DB2-BD59-A6C34878D82A}">
                    <a16:rowId xmlns:a16="http://schemas.microsoft.com/office/drawing/2014/main" val="4135206750"/>
                  </a:ext>
                </a:extLst>
              </a:tr>
              <a:tr h="370840">
                <a:tc>
                  <a:txBody>
                    <a:bodyPr/>
                    <a:lstStyle/>
                    <a:p>
                      <a:r>
                        <a:rPr lang="en-US" sz="1200" b="0" dirty="0"/>
                        <a:t>mpg ~log(weight)</a:t>
                      </a:r>
                    </a:p>
                  </a:txBody>
                  <a:tcPr anchor="ctr"/>
                </a:tc>
                <a:tc>
                  <a:txBody>
                    <a:bodyPr/>
                    <a:lstStyle/>
                    <a:p>
                      <a:pPr algn="r"/>
                      <a:r>
                        <a:rPr lang="en-US" sz="1200" b="0" dirty="0"/>
                        <a:t>71.19%</a:t>
                      </a:r>
                    </a:p>
                  </a:txBody>
                  <a:tcPr anchor="ctr"/>
                </a:tc>
                <a:tc>
                  <a:txBody>
                    <a:bodyPr/>
                    <a:lstStyle/>
                    <a:p>
                      <a:pPr algn="r"/>
                      <a:r>
                        <a:rPr lang="en-US" sz="1200" b="0" dirty="0"/>
                        <a:t>1125.1</a:t>
                      </a:r>
                    </a:p>
                  </a:txBody>
                  <a:tcPr anchor="ctr"/>
                </a:tc>
                <a:tc>
                  <a:txBody>
                    <a:bodyPr/>
                    <a:lstStyle/>
                    <a:p>
                      <a:pPr algn="ctr"/>
                      <a:r>
                        <a:rPr lang="en-US" sz="1200" b="0" dirty="0"/>
                        <a:t>0</a:t>
                      </a:r>
                    </a:p>
                  </a:txBody>
                  <a:tcPr anchor="ctr"/>
                </a:tc>
                <a:tc>
                  <a:txBody>
                    <a:bodyPr/>
                    <a:lstStyle/>
                    <a:p>
                      <a:pPr algn="r"/>
                      <a:r>
                        <a:rPr lang="en-US" sz="1200" b="0" dirty="0"/>
                        <a:t>No</a:t>
                      </a:r>
                    </a:p>
                  </a:txBody>
                  <a:tcPr anchor="ctr"/>
                </a:tc>
                <a:tc>
                  <a:txBody>
                    <a:bodyPr/>
                    <a:lstStyle/>
                    <a:p>
                      <a:pPr algn="r"/>
                      <a:r>
                        <a:rPr lang="en-US" sz="1200" b="0" dirty="0"/>
                        <a:t>Yes</a:t>
                      </a:r>
                    </a:p>
                  </a:txBody>
                  <a:tcPr anchor="ctr"/>
                </a:tc>
                <a:tc>
                  <a:txBody>
                    <a:bodyPr/>
                    <a:lstStyle/>
                    <a:p>
                      <a:pPr algn="r"/>
                      <a:r>
                        <a:rPr lang="en-US" sz="1200" b="0" dirty="0">
                          <a:solidFill>
                            <a:schemeClr val="tx1"/>
                          </a:solidFill>
                        </a:rPr>
                        <a:t>Yes</a:t>
                      </a:r>
                    </a:p>
                  </a:txBody>
                  <a:tcPr anchor="ctr"/>
                </a:tc>
                <a:tc>
                  <a:txBody>
                    <a:bodyPr/>
                    <a:lstStyle/>
                    <a:p>
                      <a:pPr algn="r"/>
                      <a:r>
                        <a:rPr lang="en-US" sz="1200" b="0" dirty="0">
                          <a:solidFill>
                            <a:schemeClr val="tx1"/>
                          </a:solidFill>
                        </a:rPr>
                        <a:t>No</a:t>
                      </a:r>
                    </a:p>
                  </a:txBody>
                  <a:tcPr anchor="ctr"/>
                </a:tc>
                <a:extLst>
                  <a:ext uri="{0D108BD9-81ED-4DB2-BD59-A6C34878D82A}">
                    <a16:rowId xmlns:a16="http://schemas.microsoft.com/office/drawing/2014/main" val="20110265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~log(weight) +log(horsepower)</a:t>
                      </a:r>
                    </a:p>
                  </a:txBody>
                  <a:tcPr anchor="ctr"/>
                </a:tc>
                <a:tc>
                  <a:txBody>
                    <a:bodyPr/>
                    <a:lstStyle/>
                    <a:p>
                      <a:pPr algn="r"/>
                      <a:endParaRPr lang="en-US" sz="1200" b="0" dirty="0"/>
                    </a:p>
                  </a:txBody>
                  <a:tcPr anchor="ctr"/>
                </a:tc>
                <a:tc>
                  <a:txBody>
                    <a:bodyPr/>
                    <a:lstStyle/>
                    <a:p>
                      <a:pPr algn="r"/>
                      <a:r>
                        <a:rPr lang="en-US" sz="1200" b="0" dirty="0"/>
                        <a:t>1088.5</a:t>
                      </a:r>
                    </a:p>
                  </a:txBody>
                  <a:tcPr anchor="ctr"/>
                </a:tc>
                <a:tc>
                  <a:txBody>
                    <a:bodyPr/>
                    <a:lstStyle/>
                    <a:p>
                      <a:pPr algn="ctr"/>
                      <a:endParaRPr lang="en-US" sz="1200" b="0" dirty="0"/>
                    </a:p>
                  </a:txBody>
                  <a:tcPr anchor="ctr"/>
                </a:tc>
                <a:tc>
                  <a:txBody>
                    <a:bodyPr/>
                    <a:lstStyle/>
                    <a:p>
                      <a:pPr algn="r"/>
                      <a:endParaRPr lang="en-US" sz="1200" b="0" dirty="0"/>
                    </a:p>
                  </a:txBody>
                  <a:tcPr anchor="ctr"/>
                </a:tc>
                <a:tc>
                  <a:txBody>
                    <a:bodyPr/>
                    <a:lstStyle/>
                    <a:p>
                      <a:pPr algn="r"/>
                      <a:endParaRPr lang="en-US" sz="1200" b="0" dirty="0"/>
                    </a:p>
                  </a:txBody>
                  <a:tcPr anchor="ctr"/>
                </a:tc>
                <a:tc>
                  <a:txBody>
                    <a:bodyPr/>
                    <a:lstStyle/>
                    <a:p>
                      <a:pPr algn="r"/>
                      <a:endParaRPr lang="en-US" sz="1200" b="0" dirty="0">
                        <a:solidFill>
                          <a:schemeClr val="tx1"/>
                        </a:solidFill>
                      </a:endParaRPr>
                    </a:p>
                  </a:txBody>
                  <a:tcPr anchor="ctr"/>
                </a:tc>
                <a:tc>
                  <a:txBody>
                    <a:bodyPr/>
                    <a:lstStyle/>
                    <a:p>
                      <a:pPr algn="r"/>
                      <a:endParaRPr lang="en-US" sz="1200" b="0" dirty="0">
                        <a:solidFill>
                          <a:schemeClr val="tx1"/>
                        </a:solidFill>
                      </a:endParaRPr>
                    </a:p>
                  </a:txBody>
                  <a:tcPr anchor="ctr"/>
                </a:tc>
                <a:extLst>
                  <a:ext uri="{0D108BD9-81ED-4DB2-BD59-A6C34878D82A}">
                    <a16:rowId xmlns:a16="http://schemas.microsoft.com/office/drawing/2014/main" val="301154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~log(weight) +log(horsepower) +horsepower2</a:t>
                      </a:r>
                    </a:p>
                  </a:txBody>
                  <a:tcPr anchor="ctr"/>
                </a:tc>
                <a:tc>
                  <a:txBody>
                    <a:bodyPr/>
                    <a:lstStyle/>
                    <a:p>
                      <a:pPr algn="r"/>
                      <a:endParaRPr lang="en-US" sz="1200" b="0" dirty="0"/>
                    </a:p>
                  </a:txBody>
                  <a:tcPr anchor="ctr"/>
                </a:tc>
                <a:tc>
                  <a:txBody>
                    <a:bodyPr/>
                    <a:lstStyle/>
                    <a:p>
                      <a:pPr algn="r"/>
                      <a:r>
                        <a:rPr lang="en-US" sz="1200" b="0" dirty="0"/>
                        <a:t>1079.1</a:t>
                      </a:r>
                    </a:p>
                  </a:txBody>
                  <a:tcPr anchor="ctr"/>
                </a:tc>
                <a:tc>
                  <a:txBody>
                    <a:bodyPr/>
                    <a:lstStyle/>
                    <a:p>
                      <a:pPr algn="ctr"/>
                      <a:endParaRPr lang="en-US" sz="1200" b="0" dirty="0"/>
                    </a:p>
                  </a:txBody>
                  <a:tcPr anchor="ctr"/>
                </a:tc>
                <a:tc>
                  <a:txBody>
                    <a:bodyPr/>
                    <a:lstStyle/>
                    <a:p>
                      <a:pPr algn="r"/>
                      <a:endParaRPr lang="en-US" sz="1200" b="0" dirty="0"/>
                    </a:p>
                  </a:txBody>
                  <a:tcPr anchor="ctr"/>
                </a:tc>
                <a:tc>
                  <a:txBody>
                    <a:bodyPr/>
                    <a:lstStyle/>
                    <a:p>
                      <a:pPr algn="r"/>
                      <a:endParaRPr lang="en-US" sz="1200" b="0" dirty="0"/>
                    </a:p>
                  </a:txBody>
                  <a:tcPr anchor="ctr"/>
                </a:tc>
                <a:tc>
                  <a:txBody>
                    <a:bodyPr/>
                    <a:lstStyle/>
                    <a:p>
                      <a:pPr algn="r"/>
                      <a:endParaRPr lang="en-US" sz="1200" b="0" dirty="0">
                        <a:solidFill>
                          <a:schemeClr val="tx1"/>
                        </a:solidFill>
                      </a:endParaRPr>
                    </a:p>
                  </a:txBody>
                  <a:tcPr anchor="ctr"/>
                </a:tc>
                <a:tc>
                  <a:txBody>
                    <a:bodyPr/>
                    <a:lstStyle/>
                    <a:p>
                      <a:pPr algn="r"/>
                      <a:endParaRPr lang="en-US" sz="1200" b="0" dirty="0">
                        <a:solidFill>
                          <a:schemeClr val="tx1"/>
                        </a:solidFill>
                      </a:endParaRPr>
                    </a:p>
                  </a:txBody>
                  <a:tcPr anchor="ctr"/>
                </a:tc>
                <a:extLst>
                  <a:ext uri="{0D108BD9-81ED-4DB2-BD59-A6C34878D82A}">
                    <a16:rowId xmlns:a16="http://schemas.microsoft.com/office/drawing/2014/main" val="13847819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~log(weight) +log(horsepower) +horsepower2 +log(acceleration)</a:t>
                      </a:r>
                    </a:p>
                  </a:txBody>
                  <a:tcPr anchor="ctr"/>
                </a:tc>
                <a:tc>
                  <a:txBody>
                    <a:bodyPr/>
                    <a:lstStyle/>
                    <a:p>
                      <a:pPr algn="r"/>
                      <a:endParaRPr lang="en-US" sz="1200" dirty="0"/>
                    </a:p>
                  </a:txBody>
                  <a:tcPr anchor="ctr"/>
                </a:tc>
                <a:tc>
                  <a:txBody>
                    <a:bodyPr/>
                    <a:lstStyle/>
                    <a:p>
                      <a:pPr algn="r"/>
                      <a:r>
                        <a:rPr lang="en-US" sz="1200" dirty="0"/>
                        <a:t>1074.7</a:t>
                      </a:r>
                    </a:p>
                  </a:txBody>
                  <a:tcPr anchor="ctr"/>
                </a:tc>
                <a:tc>
                  <a:txBody>
                    <a:bodyPr/>
                    <a:lstStyle/>
                    <a:p>
                      <a:pPr algn="ct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endParaRPr lang="en-US" sz="1200" dirty="0"/>
                    </a:p>
                  </a:txBody>
                  <a:tcPr anchor="ctr"/>
                </a:tc>
                <a:extLst>
                  <a:ext uri="{0D108BD9-81ED-4DB2-BD59-A6C34878D82A}">
                    <a16:rowId xmlns:a16="http://schemas.microsoft.com/office/drawing/2014/main" val="7328563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~log(weight) +log(horsepower) +horsepower2 +log(acceleration) +log(displacement)</a:t>
                      </a:r>
                    </a:p>
                  </a:txBody>
                  <a:tcPr anchor="ctr"/>
                </a:tc>
                <a:tc>
                  <a:txBody>
                    <a:bodyPr/>
                    <a:lstStyle/>
                    <a:p>
                      <a:pPr algn="r"/>
                      <a:r>
                        <a:rPr lang="en-US" sz="1200" dirty="0"/>
                        <a:t>75.51%</a:t>
                      </a:r>
                    </a:p>
                  </a:txBody>
                  <a:tcPr anchor="ctr"/>
                </a:tc>
                <a:tc>
                  <a:txBody>
                    <a:bodyPr/>
                    <a:lstStyle/>
                    <a:p>
                      <a:pPr algn="r"/>
                      <a:r>
                        <a:rPr lang="en-US" sz="1200" dirty="0"/>
                        <a:t>1065.4</a:t>
                      </a:r>
                    </a:p>
                  </a:txBody>
                  <a:tcPr anchor="ctr"/>
                </a:tc>
                <a:tc>
                  <a:txBody>
                    <a:bodyPr/>
                    <a:lstStyle/>
                    <a:p>
                      <a:pPr algn="ctr"/>
                      <a:r>
                        <a:rPr lang="en-US" sz="1200" b="1" dirty="0">
                          <a:solidFill>
                            <a:srgbClr val="FF0000"/>
                          </a:solidFill>
                        </a:rPr>
                        <a:t>1</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Yes</a:t>
                      </a:r>
                    </a:p>
                  </a:txBody>
                  <a:tcPr anchor="ctr"/>
                </a:tc>
                <a:tc>
                  <a:txBody>
                    <a:bodyPr/>
                    <a:lstStyle/>
                    <a:p>
                      <a:pPr algn="r"/>
                      <a:r>
                        <a:rPr lang="en-US" sz="1200" dirty="0"/>
                        <a:t>Yes</a:t>
                      </a:r>
                    </a:p>
                  </a:txBody>
                  <a:tcPr anchor="ctr"/>
                </a:tc>
                <a:extLst>
                  <a:ext uri="{0D108BD9-81ED-4DB2-BD59-A6C34878D82A}">
                    <a16:rowId xmlns:a16="http://schemas.microsoft.com/office/drawing/2014/main" val="23027086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~log(horsepower) +horsepower2 +log(acceleration) +log(displacement)</a:t>
                      </a:r>
                    </a:p>
                  </a:txBody>
                  <a:tcPr anchor="ctr"/>
                </a:tc>
                <a:tc>
                  <a:txBody>
                    <a:bodyPr/>
                    <a:lstStyle/>
                    <a:p>
                      <a:pPr algn="r"/>
                      <a:r>
                        <a:rPr lang="en-US" sz="1200" dirty="0"/>
                        <a:t>75.38%</a:t>
                      </a:r>
                    </a:p>
                  </a:txBody>
                  <a:tcPr anchor="ctr"/>
                </a:tc>
                <a:tc>
                  <a:txBody>
                    <a:bodyPr/>
                    <a:lstStyle/>
                    <a:p>
                      <a:pPr algn="r"/>
                      <a:endParaRPr lang="en-US" sz="1200" dirty="0"/>
                    </a:p>
                  </a:txBody>
                  <a:tcPr anchor="ctr"/>
                </a:tc>
                <a:tc>
                  <a:txBody>
                    <a:bodyPr/>
                    <a:lstStyle/>
                    <a:p>
                      <a:pPr algn="ctr"/>
                      <a:r>
                        <a:rPr lang="en-US" sz="1200" dirty="0"/>
                        <a:t>0</a:t>
                      </a:r>
                    </a:p>
                  </a:txBody>
                  <a:tcPr anchor="ctr"/>
                </a:tc>
                <a:tc>
                  <a:txBody>
                    <a:bodyPr/>
                    <a:lstStyle/>
                    <a:p>
                      <a:pPr algn="r"/>
                      <a:endParaRPr lang="en-US" sz="1200" dirty="0"/>
                    </a:p>
                  </a:txBody>
                  <a:tcPr anchor="ctr"/>
                </a:tc>
                <a:tc>
                  <a:txBody>
                    <a:bodyPr/>
                    <a:lstStyle/>
                    <a:p>
                      <a:pPr algn="r"/>
                      <a:endParaRPr lang="en-US" sz="1200" dirty="0"/>
                    </a:p>
                  </a:txBody>
                  <a:tcPr anchor="ctr"/>
                </a:tc>
                <a:tc>
                  <a:txBody>
                    <a:bodyPr/>
                    <a:lstStyle/>
                    <a:p>
                      <a:pPr algn="r"/>
                      <a:r>
                        <a:rPr lang="en-US" sz="1200" dirty="0"/>
                        <a:t>323, 387</a:t>
                      </a:r>
                    </a:p>
                  </a:txBody>
                  <a:tcPr anchor="ctr"/>
                </a:tc>
                <a:tc>
                  <a:txBody>
                    <a:bodyPr/>
                    <a:lstStyle/>
                    <a:p>
                      <a:pPr algn="r"/>
                      <a:endParaRPr lang="en-US" sz="1200" dirty="0"/>
                    </a:p>
                  </a:txBody>
                  <a:tcPr anchor="ctr"/>
                </a:tc>
                <a:extLst>
                  <a:ext uri="{0D108BD9-81ED-4DB2-BD59-A6C34878D82A}">
                    <a16:rowId xmlns:a16="http://schemas.microsoft.com/office/drawing/2014/main" val="273402884"/>
                  </a:ext>
                </a:extLst>
              </a:tr>
            </a:tbl>
          </a:graphicData>
        </a:graphic>
      </p:graphicFrame>
      <p:sp>
        <p:nvSpPr>
          <p:cNvPr id="4" name="Smiley Face 3">
            <a:extLst>
              <a:ext uri="{FF2B5EF4-FFF2-40B4-BE49-F238E27FC236}">
                <a16:creationId xmlns:a16="http://schemas.microsoft.com/office/drawing/2014/main" id="{03FCB658-C2FC-AC43-AE94-CF288481F35C}"/>
              </a:ext>
            </a:extLst>
          </p:cNvPr>
          <p:cNvSpPr/>
          <p:nvPr/>
        </p:nvSpPr>
        <p:spPr>
          <a:xfrm>
            <a:off x="8856943" y="494077"/>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56B5E695-63DE-CC44-8C85-BDBFD702D175}"/>
              </a:ext>
            </a:extLst>
          </p:cNvPr>
          <p:cNvSpPr/>
          <p:nvPr/>
        </p:nvSpPr>
        <p:spPr>
          <a:xfrm>
            <a:off x="8190634" y="494076"/>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D223C60D-73C2-4D4F-A6F3-E7531B48DD2E}"/>
              </a:ext>
            </a:extLst>
          </p:cNvPr>
          <p:cNvSpPr/>
          <p:nvPr/>
        </p:nvSpPr>
        <p:spPr>
          <a:xfrm>
            <a:off x="8518469" y="494075"/>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1DFBA61D-C6F6-5A4D-8982-6B6B299DB39C}"/>
              </a:ext>
            </a:extLst>
          </p:cNvPr>
          <p:cNvSpPr/>
          <p:nvPr/>
        </p:nvSpPr>
        <p:spPr>
          <a:xfrm>
            <a:off x="6971394" y="498428"/>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076E2280-2915-DD48-A917-3648230AE2B3}"/>
              </a:ext>
            </a:extLst>
          </p:cNvPr>
          <p:cNvSpPr/>
          <p:nvPr/>
        </p:nvSpPr>
        <p:spPr>
          <a:xfrm>
            <a:off x="7868098" y="482154"/>
            <a:ext cx="255181" cy="28785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42C1E67A-C33A-7942-84A8-B3A8C1AB68BE}"/>
              </a:ext>
            </a:extLst>
          </p:cNvPr>
          <p:cNvSpPr/>
          <p:nvPr/>
        </p:nvSpPr>
        <p:spPr>
          <a:xfrm>
            <a:off x="7559768" y="485740"/>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3EC15A99-7D03-0644-96C0-6A2C708F6FC8}"/>
              </a:ext>
            </a:extLst>
          </p:cNvPr>
          <p:cNvSpPr/>
          <p:nvPr/>
        </p:nvSpPr>
        <p:spPr>
          <a:xfrm>
            <a:off x="7262048" y="500653"/>
            <a:ext cx="255181" cy="28785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062AFB-9B7B-2040-BE05-B77D41930974}"/>
              </a:ext>
            </a:extLst>
          </p:cNvPr>
          <p:cNvSpPr/>
          <p:nvPr/>
        </p:nvSpPr>
        <p:spPr>
          <a:xfrm>
            <a:off x="148853" y="865644"/>
            <a:ext cx="8846294" cy="2308324"/>
          </a:xfrm>
          <a:prstGeom prst="rect">
            <a:avLst/>
          </a:prstGeom>
        </p:spPr>
        <p:txBody>
          <a:bodyPr wrap="square">
            <a:spAutoFit/>
          </a:bodyPr>
          <a:lstStyle/>
          <a:p>
            <a:r>
              <a:rPr lang="en-US" sz="1200" dirty="0" err="1"/>
              <a:t>min.model</a:t>
            </a:r>
            <a:r>
              <a:rPr lang="en-US" sz="1200" dirty="0"/>
              <a:t> = </a:t>
            </a:r>
            <a:r>
              <a:rPr lang="en-US" sz="1200" dirty="0" err="1"/>
              <a:t>lm</a:t>
            </a:r>
            <a:r>
              <a:rPr lang="en-US" sz="1200" dirty="0"/>
              <a:t>(mpg  ~ 1, data = </a:t>
            </a:r>
            <a:r>
              <a:rPr lang="en-US" sz="1200" dirty="0" err="1"/>
              <a:t>auto_omit</a:t>
            </a:r>
            <a:r>
              <a:rPr lang="en-US" sz="1200" dirty="0"/>
              <a:t>)</a:t>
            </a:r>
          </a:p>
          <a:p>
            <a:r>
              <a:rPr lang="en-US" sz="1200" dirty="0"/>
              <a:t>summary(</a:t>
            </a:r>
            <a:r>
              <a:rPr lang="en-US" sz="1200" dirty="0" err="1"/>
              <a:t>min.model</a:t>
            </a:r>
            <a:r>
              <a:rPr lang="en-US" sz="1200" dirty="0"/>
              <a:t>)</a:t>
            </a:r>
          </a:p>
          <a:p>
            <a:endParaRPr lang="en-US" sz="1200" dirty="0"/>
          </a:p>
          <a:p>
            <a:r>
              <a:rPr lang="en-US" sz="1200" dirty="0" err="1"/>
              <a:t>m.best.forward</a:t>
            </a:r>
            <a:r>
              <a:rPr lang="en-US" sz="1200" dirty="0"/>
              <a:t> = step(</a:t>
            </a:r>
            <a:r>
              <a:rPr lang="en-US" sz="1200" dirty="0" err="1"/>
              <a:t>min.model</a:t>
            </a:r>
            <a:r>
              <a:rPr lang="en-US" sz="1200" dirty="0"/>
              <a:t>, direction='forward',</a:t>
            </a:r>
          </a:p>
          <a:p>
            <a:r>
              <a:rPr lang="en-US" sz="1200" dirty="0"/>
              <a:t>                      scope=(mpg ~weight +weight2+log(weight) + displacement+displacement2+displacement3+displacement4+displacement5 +log(displacement) + horsepower+horsepower2+horsepower3+horsepower4+horsepower5+log(horsepower) +</a:t>
            </a:r>
          </a:p>
          <a:p>
            <a:r>
              <a:rPr lang="en-US" sz="1200" dirty="0"/>
              <a:t>acceleration +acceleration2 +acceleration3 +acceleration4 +acceleration5 +log(acceleration) +</a:t>
            </a:r>
          </a:p>
          <a:p>
            <a:r>
              <a:rPr lang="en-US" sz="1200" dirty="0"/>
              <a:t>weight*horsepower), </a:t>
            </a:r>
          </a:p>
          <a:p>
            <a:r>
              <a:rPr lang="en-US" sz="1200" dirty="0"/>
              <a:t>                      test = 'F', trace=T)</a:t>
            </a:r>
          </a:p>
          <a:p>
            <a:r>
              <a:rPr lang="en-US" sz="1200" dirty="0"/>
              <a:t>summary(</a:t>
            </a:r>
            <a:r>
              <a:rPr lang="en-US" sz="1200" dirty="0" err="1"/>
              <a:t>m.best.forward</a:t>
            </a:r>
            <a:r>
              <a:rPr lang="en-US" sz="1200" dirty="0"/>
              <a:t>)</a:t>
            </a:r>
          </a:p>
          <a:p>
            <a:r>
              <a:rPr lang="en-US" sz="1200" dirty="0"/>
              <a:t>plot(</a:t>
            </a:r>
            <a:r>
              <a:rPr lang="en-US" sz="1200" dirty="0" err="1"/>
              <a:t>m.best.forward</a:t>
            </a:r>
            <a:r>
              <a:rPr lang="en-US" sz="1200" dirty="0"/>
              <a:t>)</a:t>
            </a:r>
          </a:p>
        </p:txBody>
      </p:sp>
    </p:spTree>
    <p:extLst>
      <p:ext uri="{BB962C8B-B14F-4D97-AF65-F5344CB8AC3E}">
        <p14:creationId xmlns:p14="http://schemas.microsoft.com/office/powerpoint/2010/main" val="1508631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683625" cy="738539"/>
          </a:xfrm>
        </p:spPr>
        <p:txBody>
          <a:bodyPr>
            <a:normAutofit/>
          </a:bodyPr>
          <a:lstStyle/>
          <a:p>
            <a:r>
              <a:rPr lang="en-US" dirty="0">
                <a:latin typeface="Calibri" panose="020F0502020204030204" pitchFamily="34" charset="0"/>
                <a:cs typeface="Calibri" panose="020F0502020204030204" pitchFamily="34" charset="0"/>
              </a:rPr>
              <a:t>Explore forward step-wise model</a:t>
            </a:r>
          </a:p>
        </p:txBody>
      </p:sp>
      <p:sp>
        <p:nvSpPr>
          <p:cNvPr id="3" name="Rectangle 2">
            <a:extLst>
              <a:ext uri="{FF2B5EF4-FFF2-40B4-BE49-F238E27FC236}">
                <a16:creationId xmlns:a16="http://schemas.microsoft.com/office/drawing/2014/main" id="{28599DE6-269D-2045-9D11-02DDB08799C7}"/>
              </a:ext>
            </a:extLst>
          </p:cNvPr>
          <p:cNvSpPr/>
          <p:nvPr/>
        </p:nvSpPr>
        <p:spPr>
          <a:xfrm>
            <a:off x="584200" y="1254642"/>
            <a:ext cx="8255000" cy="738664"/>
          </a:xfrm>
          <a:prstGeom prst="rect">
            <a:avLst/>
          </a:prstGeom>
        </p:spPr>
        <p:txBody>
          <a:bodyPr wrap="square">
            <a:spAutoFit/>
          </a:bodyPr>
          <a:lstStyle/>
          <a:p>
            <a:r>
              <a:rPr lang="en-US" dirty="0"/>
              <a:t>l</a:t>
            </a:r>
            <a:r>
              <a:rPr lang="en-US" sz="1200" dirty="0"/>
              <a:t>m.fitsf1 =l m(mpg ~  log(horsepower) + horsepower2 + log(acceleration) + log(displacement),data=</a:t>
            </a:r>
            <a:r>
              <a:rPr lang="en-US" sz="1200" dirty="0" err="1"/>
              <a:t>auto_omit</a:t>
            </a:r>
            <a:r>
              <a:rPr lang="en-US" sz="1200" dirty="0"/>
              <a:t>)</a:t>
            </a:r>
          </a:p>
          <a:p>
            <a:r>
              <a:rPr lang="en-US" sz="1200" dirty="0"/>
              <a:t>summary(lm.fitsf1)</a:t>
            </a:r>
          </a:p>
          <a:p>
            <a:r>
              <a:rPr lang="en-US" sz="1200" dirty="0"/>
              <a:t>plot(lm.fitsf1)</a:t>
            </a:r>
          </a:p>
        </p:txBody>
      </p:sp>
      <p:sp>
        <p:nvSpPr>
          <p:cNvPr id="5" name="Rectangle 4">
            <a:extLst>
              <a:ext uri="{FF2B5EF4-FFF2-40B4-BE49-F238E27FC236}">
                <a16:creationId xmlns:a16="http://schemas.microsoft.com/office/drawing/2014/main" id="{4EBC3986-11B7-B045-9469-429031431F68}"/>
              </a:ext>
            </a:extLst>
          </p:cNvPr>
          <p:cNvSpPr/>
          <p:nvPr/>
        </p:nvSpPr>
        <p:spPr>
          <a:xfrm>
            <a:off x="584199" y="2044849"/>
            <a:ext cx="8378825" cy="3754874"/>
          </a:xfrm>
          <a:prstGeom prst="rect">
            <a:avLst/>
          </a:prstGeom>
        </p:spPr>
        <p:txBody>
          <a:bodyPr wrap="square">
            <a:spAutoFit/>
          </a:bodyPr>
          <a:lstStyle/>
          <a:p>
            <a:r>
              <a:rPr lang="en-US" sz="1400" dirty="0"/>
              <a:t>Residuals:</a:t>
            </a:r>
          </a:p>
          <a:p>
            <a:r>
              <a:rPr lang="en-US" sz="1400" dirty="0"/>
              <a:t>     Min       1Q   Median       3Q      Max </a:t>
            </a:r>
          </a:p>
          <a:p>
            <a:r>
              <a:rPr lang="en-US" sz="1400" dirty="0"/>
              <a:t>-12.4060  -2.2728  -0.2739   1.8326  16.1990 </a:t>
            </a:r>
          </a:p>
          <a:p>
            <a:endParaRPr lang="en-US" sz="1400" dirty="0"/>
          </a:p>
          <a:p>
            <a:r>
              <a:rPr lang="en-US" sz="1400" dirty="0"/>
              <a:t>Coefficients:</a:t>
            </a:r>
          </a:p>
          <a:p>
            <a:r>
              <a:rPr lang="en-US" sz="1400" dirty="0"/>
              <a:t>                    Estimate Std. Error t value </a:t>
            </a:r>
            <a:r>
              <a:rPr lang="en-US" sz="1400" dirty="0" err="1"/>
              <a:t>Pr</a:t>
            </a:r>
            <a:r>
              <a:rPr lang="en-US" sz="1400" dirty="0"/>
              <a:t>(&gt;|t|)    </a:t>
            </a:r>
          </a:p>
          <a:p>
            <a:r>
              <a:rPr lang="en-US" sz="1400" dirty="0"/>
              <a:t>(Intercept)        1.653e+02  9.375e+00  17.631  &lt; 2e-16 ***</a:t>
            </a:r>
          </a:p>
          <a:p>
            <a:r>
              <a:rPr lang="en-US" sz="1400" dirty="0"/>
              <a:t>log(horsepower)   -1.982e+01  2.011e+00  -9.855  &lt; 2e-16 ***</a:t>
            </a:r>
          </a:p>
          <a:p>
            <a:r>
              <a:rPr lang="en-US" sz="1400" dirty="0"/>
              <a:t>horsepower2        2.085e-04  5.423e-05   3.844 0.000141 ***</a:t>
            </a:r>
          </a:p>
          <a:p>
            <a:r>
              <a:rPr lang="en-US" sz="1400" dirty="0"/>
              <a:t>log(acceleration) -8.956e+00  1.638e+00  -5.467 8.22e-08 ***</a:t>
            </a:r>
          </a:p>
          <a:p>
            <a:r>
              <a:rPr lang="en-US" sz="1400" dirty="0"/>
              <a:t>log(displacement) -5.675e+00  7.863e-01  -7.218 2.81e-12 ***</a:t>
            </a:r>
          </a:p>
          <a:p>
            <a:r>
              <a:rPr lang="en-US" sz="1400" dirty="0"/>
              <a:t>---</a:t>
            </a:r>
          </a:p>
          <a:p>
            <a:r>
              <a:rPr lang="en-US" sz="1400" dirty="0" err="1"/>
              <a:t>Signif</a:t>
            </a:r>
            <a:r>
              <a:rPr lang="en-US" sz="1400" dirty="0"/>
              <a:t>. codes:  0 ‘***’ 0.001 ‘**’ 0.01 ‘*’ 0.05 ‘.’ 0.1 ‘ ’ 1</a:t>
            </a:r>
          </a:p>
          <a:p>
            <a:endParaRPr lang="en-US" sz="1400" dirty="0"/>
          </a:p>
          <a:p>
            <a:r>
              <a:rPr lang="en-US" sz="1400" dirty="0"/>
              <a:t>Residual standard error: 3.872 on 387 degrees of freedom</a:t>
            </a:r>
          </a:p>
          <a:p>
            <a:r>
              <a:rPr lang="en-US" sz="1400" dirty="0"/>
              <a:t>Multiple R-squared:  0.7564,	Adjusted R-squared:  0.7538 </a:t>
            </a:r>
          </a:p>
          <a:p>
            <a:r>
              <a:rPr lang="en-US" sz="1400" dirty="0"/>
              <a:t>F-statistic: 300.4 on 4 and 387 DF,  p-value: &lt; 2.2e-16</a:t>
            </a:r>
          </a:p>
        </p:txBody>
      </p:sp>
    </p:spTree>
    <p:extLst>
      <p:ext uri="{BB962C8B-B14F-4D97-AF65-F5344CB8AC3E}">
        <p14:creationId xmlns:p14="http://schemas.microsoft.com/office/powerpoint/2010/main" val="2609934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57200" y="393700"/>
            <a:ext cx="8229600" cy="990600"/>
          </a:xfrm>
        </p:spPr>
        <p:txBody>
          <a:bodyPr vert="horz" lIns="91440" tIns="45720" rIns="91440" bIns="45720" rtlCol="0" anchor="ctr">
            <a:normAutofit/>
          </a:bodyPr>
          <a:lstStyle/>
          <a:p>
            <a:r>
              <a:rPr lang="en-US" kern="1200" spc="-100" baseline="0" dirty="0">
                <a:latin typeface="+mj-lt"/>
                <a:ea typeface="+mj-ea"/>
                <a:cs typeface="+mj-cs"/>
              </a:rPr>
              <a:t>Explore forward step-wise model</a:t>
            </a:r>
          </a:p>
        </p:txBody>
      </p:sp>
      <p:sp>
        <p:nvSpPr>
          <p:cNvPr id="3" name="Rectangle 2">
            <a:extLst>
              <a:ext uri="{FF2B5EF4-FFF2-40B4-BE49-F238E27FC236}">
                <a16:creationId xmlns:a16="http://schemas.microsoft.com/office/drawing/2014/main" id="{28599DE6-269D-2045-9D11-02DDB08799C7}"/>
              </a:ext>
            </a:extLst>
          </p:cNvPr>
          <p:cNvSpPr/>
          <p:nvPr/>
        </p:nvSpPr>
        <p:spPr>
          <a:xfrm>
            <a:off x="457200" y="1673352"/>
            <a:ext cx="4038600" cy="4718304"/>
          </a:xfrm>
          <a:prstGeom prst="rect">
            <a:avLst/>
          </a:prstGeom>
        </p:spPr>
        <p:txBody>
          <a:bodyPr vert="horz" lIns="91440" tIns="45720" rIns="91440" bIns="45720" rtlCol="0">
            <a:normAutofit/>
          </a:bodyPr>
          <a:lstStyle/>
          <a:p>
            <a:pPr marL="342900" indent="-342900">
              <a:spcBef>
                <a:spcPct val="20000"/>
              </a:spcBef>
              <a:buClr>
                <a:schemeClr val="accent1"/>
              </a:buClr>
              <a:buFont typeface="Arial" panose="020B0604020202020204" pitchFamily="34" charset="0"/>
              <a:buChar char="•"/>
            </a:pPr>
            <a:r>
              <a:rPr lang="en-US" sz="2400" dirty="0"/>
              <a:t>No residual patterns</a:t>
            </a:r>
          </a:p>
          <a:p>
            <a:pPr marL="342900" indent="-342900">
              <a:spcBef>
                <a:spcPct val="20000"/>
              </a:spcBef>
              <a:buClr>
                <a:schemeClr val="accent1"/>
              </a:buClr>
              <a:buFont typeface="Arial" panose="020B0604020202020204" pitchFamily="34" charset="0"/>
              <a:buChar char="•"/>
            </a:pPr>
            <a:r>
              <a:rPr lang="en-US" sz="2400" b="1" dirty="0">
                <a:solidFill>
                  <a:srgbClr val="FF0000"/>
                </a:solidFill>
              </a:rPr>
              <a:t>There are outliers: 387, 323</a:t>
            </a:r>
          </a:p>
          <a:p>
            <a:pPr marL="342900" indent="-342900">
              <a:spcBef>
                <a:spcPct val="20000"/>
              </a:spcBef>
              <a:buClr>
                <a:schemeClr val="accent1"/>
              </a:buClr>
              <a:buFont typeface="Arial" panose="020B0604020202020204" pitchFamily="34" charset="0"/>
              <a:buChar char="•"/>
            </a:pPr>
            <a:r>
              <a:rPr lang="en-US" sz="2400" dirty="0"/>
              <a:t>No heteroscedasticity issues</a:t>
            </a:r>
          </a:p>
          <a:p>
            <a:pPr marL="342900" indent="-342900">
              <a:spcBef>
                <a:spcPct val="20000"/>
              </a:spcBef>
              <a:buClr>
                <a:schemeClr val="accent1"/>
              </a:buClr>
              <a:buFont typeface="Arial" panose="020B0604020202020204" pitchFamily="34" charset="0"/>
              <a:buChar char="•"/>
            </a:pPr>
            <a:r>
              <a:rPr lang="en-US" sz="2400" dirty="0"/>
              <a:t>No large leverage points</a:t>
            </a:r>
          </a:p>
        </p:txBody>
      </p:sp>
      <p:pic>
        <p:nvPicPr>
          <p:cNvPr id="4" name="Picture 3">
            <a:extLst>
              <a:ext uri="{FF2B5EF4-FFF2-40B4-BE49-F238E27FC236}">
                <a16:creationId xmlns:a16="http://schemas.microsoft.com/office/drawing/2014/main" id="{CE904794-BD2F-554B-ABC9-CEEDA9037AE0}"/>
              </a:ext>
            </a:extLst>
          </p:cNvPr>
          <p:cNvPicPr>
            <a:picLocks noChangeAspect="1"/>
          </p:cNvPicPr>
          <p:nvPr/>
        </p:nvPicPr>
        <p:blipFill>
          <a:blip r:embed="rId2"/>
          <a:stretch>
            <a:fillRect/>
          </a:stretch>
        </p:blipFill>
        <p:spPr>
          <a:xfrm>
            <a:off x="5983336" y="1634078"/>
            <a:ext cx="3147963" cy="2353102"/>
          </a:xfrm>
          <a:prstGeom prst="rect">
            <a:avLst/>
          </a:prstGeom>
          <a:noFill/>
        </p:spPr>
      </p:pic>
      <p:pic>
        <p:nvPicPr>
          <p:cNvPr id="6" name="Picture 5">
            <a:extLst>
              <a:ext uri="{FF2B5EF4-FFF2-40B4-BE49-F238E27FC236}">
                <a16:creationId xmlns:a16="http://schemas.microsoft.com/office/drawing/2014/main" id="{6C32A2A7-631C-5542-82E5-B5E6C0E67D13}"/>
              </a:ext>
            </a:extLst>
          </p:cNvPr>
          <p:cNvPicPr>
            <a:picLocks noChangeAspect="1"/>
          </p:cNvPicPr>
          <p:nvPr/>
        </p:nvPicPr>
        <p:blipFill>
          <a:blip r:embed="rId3"/>
          <a:stretch>
            <a:fillRect/>
          </a:stretch>
        </p:blipFill>
        <p:spPr>
          <a:xfrm>
            <a:off x="6024203" y="4278762"/>
            <a:ext cx="3094396" cy="2353101"/>
          </a:xfrm>
          <a:prstGeom prst="rect">
            <a:avLst/>
          </a:prstGeom>
        </p:spPr>
      </p:pic>
      <p:pic>
        <p:nvPicPr>
          <p:cNvPr id="7" name="Picture 6">
            <a:extLst>
              <a:ext uri="{FF2B5EF4-FFF2-40B4-BE49-F238E27FC236}">
                <a16:creationId xmlns:a16="http://schemas.microsoft.com/office/drawing/2014/main" id="{389C8912-8134-7B4E-923A-E5AB80C9C09B}"/>
              </a:ext>
            </a:extLst>
          </p:cNvPr>
          <p:cNvPicPr>
            <a:picLocks noChangeAspect="1"/>
          </p:cNvPicPr>
          <p:nvPr/>
        </p:nvPicPr>
        <p:blipFill>
          <a:blip r:embed="rId4"/>
          <a:stretch>
            <a:fillRect/>
          </a:stretch>
        </p:blipFill>
        <p:spPr>
          <a:xfrm>
            <a:off x="13072" y="4356099"/>
            <a:ext cx="3190064" cy="2353101"/>
          </a:xfrm>
          <a:prstGeom prst="rect">
            <a:avLst/>
          </a:prstGeom>
        </p:spPr>
      </p:pic>
      <p:pic>
        <p:nvPicPr>
          <p:cNvPr id="8" name="Picture 7">
            <a:extLst>
              <a:ext uri="{FF2B5EF4-FFF2-40B4-BE49-F238E27FC236}">
                <a16:creationId xmlns:a16="http://schemas.microsoft.com/office/drawing/2014/main" id="{ED4BCACE-6735-5440-90C3-1B41A97C39CB}"/>
              </a:ext>
            </a:extLst>
          </p:cNvPr>
          <p:cNvPicPr>
            <a:picLocks noChangeAspect="1"/>
          </p:cNvPicPr>
          <p:nvPr/>
        </p:nvPicPr>
        <p:blipFill>
          <a:blip r:embed="rId5"/>
          <a:stretch>
            <a:fillRect/>
          </a:stretch>
        </p:blipFill>
        <p:spPr>
          <a:xfrm>
            <a:off x="3327399" y="4626415"/>
            <a:ext cx="2784871" cy="2046275"/>
          </a:xfrm>
          <a:prstGeom prst="rect">
            <a:avLst/>
          </a:prstGeom>
        </p:spPr>
      </p:pic>
    </p:spTree>
    <p:extLst>
      <p:ext uri="{BB962C8B-B14F-4D97-AF65-F5344CB8AC3E}">
        <p14:creationId xmlns:p14="http://schemas.microsoft.com/office/powerpoint/2010/main" val="3014758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2523" y="395171"/>
            <a:ext cx="8229600" cy="990600"/>
          </a:xfrm>
        </p:spPr>
        <p:txBody>
          <a:bodyPr vert="horz" lIns="91440" tIns="45720" rIns="91440" bIns="45720" rtlCol="0" anchor="ctr">
            <a:normAutofit/>
          </a:bodyPr>
          <a:lstStyle/>
          <a:p>
            <a:r>
              <a:rPr lang="en-US" kern="1200" spc="-100" baseline="0" dirty="0">
                <a:latin typeface="+mj-lt"/>
                <a:ea typeface="+mj-ea"/>
                <a:cs typeface="+mj-cs"/>
              </a:rPr>
              <a:t>Check on Residuals</a:t>
            </a:r>
          </a:p>
        </p:txBody>
      </p:sp>
      <p:sp>
        <p:nvSpPr>
          <p:cNvPr id="3" name="Rectangle 2">
            <a:extLst>
              <a:ext uri="{FF2B5EF4-FFF2-40B4-BE49-F238E27FC236}">
                <a16:creationId xmlns:a16="http://schemas.microsoft.com/office/drawing/2014/main" id="{819E2555-2C2E-DD43-8C1B-8A9221F08256}"/>
              </a:ext>
            </a:extLst>
          </p:cNvPr>
          <p:cNvSpPr/>
          <p:nvPr/>
        </p:nvSpPr>
        <p:spPr>
          <a:xfrm>
            <a:off x="458126" y="1289954"/>
            <a:ext cx="1774845" cy="923330"/>
          </a:xfrm>
          <a:prstGeom prst="rect">
            <a:avLst/>
          </a:prstGeom>
        </p:spPr>
        <p:txBody>
          <a:bodyPr wrap="none">
            <a:spAutoFit/>
          </a:bodyPr>
          <a:lstStyle/>
          <a:p>
            <a:r>
              <a:rPr lang="en-US" dirty="0" err="1"/>
              <a:t>auto_omit</a:t>
            </a:r>
            <a:r>
              <a:rPr lang="en-US" dirty="0"/>
              <a:t>[387,]</a:t>
            </a:r>
          </a:p>
          <a:p>
            <a:r>
              <a:rPr lang="en-US" dirty="0" err="1"/>
              <a:t>auto_omit</a:t>
            </a:r>
            <a:r>
              <a:rPr lang="en-US" dirty="0"/>
              <a:t>[323,]</a:t>
            </a:r>
          </a:p>
          <a:p>
            <a:endParaRPr lang="en-US" dirty="0"/>
          </a:p>
        </p:txBody>
      </p:sp>
      <p:graphicFrame>
        <p:nvGraphicFramePr>
          <p:cNvPr id="5" name="Table 5">
            <a:extLst>
              <a:ext uri="{FF2B5EF4-FFF2-40B4-BE49-F238E27FC236}">
                <a16:creationId xmlns:a16="http://schemas.microsoft.com/office/drawing/2014/main" id="{0BCCD8DF-F09C-9C41-9B23-638E31F177C5}"/>
              </a:ext>
            </a:extLst>
          </p:cNvPr>
          <p:cNvGraphicFramePr>
            <a:graphicFrameLocks noGrp="1"/>
          </p:cNvGraphicFramePr>
          <p:nvPr>
            <p:extLst>
              <p:ext uri="{D42A27DB-BD31-4B8C-83A1-F6EECF244321}">
                <p14:modId xmlns:p14="http://schemas.microsoft.com/office/powerpoint/2010/main" val="3693800102"/>
              </p:ext>
            </p:extLst>
          </p:nvPr>
        </p:nvGraphicFramePr>
        <p:xfrm>
          <a:off x="2390259" y="1736137"/>
          <a:ext cx="6096001" cy="2585720"/>
        </p:xfrm>
        <a:graphic>
          <a:graphicData uri="http://schemas.openxmlformats.org/drawingml/2006/table">
            <a:tbl>
              <a:tblPr firstRow="1" bandRow="1">
                <a:tableStyleId>{5C22544A-7EE6-4342-B048-85BDC9FD1C3A}</a:tableStyleId>
              </a:tblPr>
              <a:tblGrid>
                <a:gridCol w="882366">
                  <a:extLst>
                    <a:ext uri="{9D8B030D-6E8A-4147-A177-3AD203B41FA5}">
                      <a16:colId xmlns:a16="http://schemas.microsoft.com/office/drawing/2014/main" val="3287898010"/>
                    </a:ext>
                  </a:extLst>
                </a:gridCol>
                <a:gridCol w="744805">
                  <a:extLst>
                    <a:ext uri="{9D8B030D-6E8A-4147-A177-3AD203B41FA5}">
                      <a16:colId xmlns:a16="http://schemas.microsoft.com/office/drawing/2014/main" val="932634603"/>
                    </a:ext>
                  </a:extLst>
                </a:gridCol>
                <a:gridCol w="744805">
                  <a:extLst>
                    <a:ext uri="{9D8B030D-6E8A-4147-A177-3AD203B41FA5}">
                      <a16:colId xmlns:a16="http://schemas.microsoft.com/office/drawing/2014/main" val="564008217"/>
                    </a:ext>
                  </a:extLst>
                </a:gridCol>
                <a:gridCol w="744805">
                  <a:extLst>
                    <a:ext uri="{9D8B030D-6E8A-4147-A177-3AD203B41FA5}">
                      <a16:colId xmlns:a16="http://schemas.microsoft.com/office/drawing/2014/main" val="3742628387"/>
                    </a:ext>
                  </a:extLst>
                </a:gridCol>
                <a:gridCol w="744805">
                  <a:extLst>
                    <a:ext uri="{9D8B030D-6E8A-4147-A177-3AD203B41FA5}">
                      <a16:colId xmlns:a16="http://schemas.microsoft.com/office/drawing/2014/main" val="3757771507"/>
                    </a:ext>
                  </a:extLst>
                </a:gridCol>
                <a:gridCol w="744805">
                  <a:extLst>
                    <a:ext uri="{9D8B030D-6E8A-4147-A177-3AD203B41FA5}">
                      <a16:colId xmlns:a16="http://schemas.microsoft.com/office/drawing/2014/main" val="911587032"/>
                    </a:ext>
                  </a:extLst>
                </a:gridCol>
                <a:gridCol w="744805">
                  <a:extLst>
                    <a:ext uri="{9D8B030D-6E8A-4147-A177-3AD203B41FA5}">
                      <a16:colId xmlns:a16="http://schemas.microsoft.com/office/drawing/2014/main" val="2884310389"/>
                    </a:ext>
                  </a:extLst>
                </a:gridCol>
                <a:gridCol w="744805">
                  <a:extLst>
                    <a:ext uri="{9D8B030D-6E8A-4147-A177-3AD203B41FA5}">
                      <a16:colId xmlns:a16="http://schemas.microsoft.com/office/drawing/2014/main" val="2718637633"/>
                    </a:ext>
                  </a:extLst>
                </a:gridCol>
              </a:tblGrid>
              <a:tr h="370840">
                <a:tc>
                  <a:txBody>
                    <a:bodyPr/>
                    <a:lstStyle/>
                    <a:p>
                      <a:endParaRPr lang="en-US" sz="1400" dirty="0"/>
                    </a:p>
                  </a:txBody>
                  <a:tcPr/>
                </a:tc>
                <a:tc>
                  <a:txBody>
                    <a:bodyPr/>
                    <a:lstStyle/>
                    <a:p>
                      <a:r>
                        <a:rPr lang="en-US" sz="1400" dirty="0"/>
                        <a:t>mpg</a:t>
                      </a:r>
                    </a:p>
                  </a:txBody>
                  <a:tcPr/>
                </a:tc>
                <a:tc>
                  <a:txBody>
                    <a:bodyPr/>
                    <a:lstStyle/>
                    <a:p>
                      <a:r>
                        <a:rPr lang="en-US" sz="1400" dirty="0"/>
                        <a:t>cylinders</a:t>
                      </a:r>
                    </a:p>
                  </a:txBody>
                  <a:tcPr/>
                </a:tc>
                <a:tc>
                  <a:txBody>
                    <a:bodyPr/>
                    <a:lstStyle/>
                    <a:p>
                      <a:r>
                        <a:rPr lang="en-US" sz="1400" dirty="0"/>
                        <a:t>displacement</a:t>
                      </a:r>
                    </a:p>
                  </a:txBody>
                  <a:tcPr/>
                </a:tc>
                <a:tc>
                  <a:txBody>
                    <a:bodyPr/>
                    <a:lstStyle/>
                    <a:p>
                      <a:r>
                        <a:rPr lang="en-US" sz="1400" dirty="0"/>
                        <a:t>horsepower</a:t>
                      </a:r>
                    </a:p>
                  </a:txBody>
                  <a:tcPr/>
                </a:tc>
                <a:tc>
                  <a:txBody>
                    <a:bodyPr/>
                    <a:lstStyle/>
                    <a:p>
                      <a:r>
                        <a:rPr lang="en-US" sz="1400" dirty="0"/>
                        <a:t>weight</a:t>
                      </a:r>
                    </a:p>
                  </a:txBody>
                  <a:tcPr/>
                </a:tc>
                <a:tc>
                  <a:txBody>
                    <a:bodyPr/>
                    <a:lstStyle/>
                    <a:p>
                      <a:r>
                        <a:rPr lang="en-US" sz="1400" dirty="0"/>
                        <a:t>acceleration</a:t>
                      </a:r>
                    </a:p>
                  </a:txBody>
                  <a:tcPr/>
                </a:tc>
                <a:tc>
                  <a:txBody>
                    <a:bodyPr/>
                    <a:lstStyle/>
                    <a:p>
                      <a:r>
                        <a:rPr lang="en-US" sz="1400" dirty="0"/>
                        <a:t>year</a:t>
                      </a:r>
                    </a:p>
                  </a:txBody>
                  <a:tcPr/>
                </a:tc>
                <a:extLst>
                  <a:ext uri="{0D108BD9-81ED-4DB2-BD59-A6C34878D82A}">
                    <a16:rowId xmlns:a16="http://schemas.microsoft.com/office/drawing/2014/main" val="1922935359"/>
                  </a:ext>
                </a:extLst>
              </a:tr>
              <a:tr h="370840">
                <a:tc>
                  <a:txBody>
                    <a:bodyPr/>
                    <a:lstStyle/>
                    <a:p>
                      <a:pPr algn="ctr"/>
                      <a:r>
                        <a:rPr lang="en-US" sz="1400" dirty="0"/>
                        <a:t>Q1</a:t>
                      </a:r>
                    </a:p>
                  </a:txBody>
                  <a:tcPr anchor="ctr"/>
                </a:tc>
                <a:tc>
                  <a:txBody>
                    <a:bodyPr/>
                    <a:lstStyle/>
                    <a:p>
                      <a:pPr algn="ctr"/>
                      <a:r>
                        <a:rPr lang="en-US" sz="1400" dirty="0"/>
                        <a:t>17</a:t>
                      </a:r>
                    </a:p>
                  </a:txBody>
                  <a:tcPr anchor="ctr"/>
                </a:tc>
                <a:tc>
                  <a:txBody>
                    <a:bodyPr/>
                    <a:lstStyle/>
                    <a:p>
                      <a:pPr algn="ctr"/>
                      <a:endParaRPr lang="en-US" sz="1400" dirty="0"/>
                    </a:p>
                  </a:txBody>
                  <a:tcPr anchor="ctr"/>
                </a:tc>
                <a:tc>
                  <a:txBody>
                    <a:bodyPr/>
                    <a:lstStyle/>
                    <a:p>
                      <a:pPr algn="ctr"/>
                      <a:r>
                        <a:rPr lang="en-US" sz="1400" dirty="0"/>
                        <a:t>105</a:t>
                      </a:r>
                    </a:p>
                  </a:txBody>
                  <a:tcPr anchor="ctr"/>
                </a:tc>
                <a:tc>
                  <a:txBody>
                    <a:bodyPr/>
                    <a:lstStyle/>
                    <a:p>
                      <a:pPr algn="ctr"/>
                      <a:r>
                        <a:rPr lang="en-US" sz="1400" dirty="0"/>
                        <a:t>75</a:t>
                      </a:r>
                    </a:p>
                  </a:txBody>
                  <a:tcPr anchor="ctr"/>
                </a:tc>
                <a:tc>
                  <a:txBody>
                    <a:bodyPr/>
                    <a:lstStyle/>
                    <a:p>
                      <a:pPr algn="ctr"/>
                      <a:r>
                        <a:rPr lang="en-US" sz="1400" dirty="0"/>
                        <a:t>2225</a:t>
                      </a:r>
                    </a:p>
                  </a:txBody>
                  <a:tcPr anchor="ctr"/>
                </a:tc>
                <a:tc>
                  <a:txBody>
                    <a:bodyPr/>
                    <a:lstStyle/>
                    <a:p>
                      <a:pPr algn="ctr"/>
                      <a:r>
                        <a:rPr lang="en-US" sz="1400" dirty="0"/>
                        <a:t>14</a:t>
                      </a:r>
                    </a:p>
                  </a:txBody>
                  <a:tcPr anchor="ctr"/>
                </a:tc>
                <a:tc>
                  <a:txBody>
                    <a:bodyPr/>
                    <a:lstStyle/>
                    <a:p>
                      <a:pPr algn="ctr"/>
                      <a:r>
                        <a:rPr lang="en-US" sz="1400" dirty="0"/>
                        <a:t>73</a:t>
                      </a:r>
                    </a:p>
                  </a:txBody>
                  <a:tcPr anchor="ctr"/>
                </a:tc>
                <a:extLst>
                  <a:ext uri="{0D108BD9-81ED-4DB2-BD59-A6C34878D82A}">
                    <a16:rowId xmlns:a16="http://schemas.microsoft.com/office/drawing/2014/main" val="3274351876"/>
                  </a:ext>
                </a:extLst>
              </a:tr>
              <a:tr h="370840">
                <a:tc>
                  <a:txBody>
                    <a:bodyPr/>
                    <a:lstStyle/>
                    <a:p>
                      <a:pPr algn="ctr"/>
                      <a:r>
                        <a:rPr lang="en-US" sz="1400" dirty="0"/>
                        <a:t>Median</a:t>
                      </a:r>
                    </a:p>
                  </a:txBody>
                  <a:tcPr anchor="ctr"/>
                </a:tc>
                <a:tc>
                  <a:txBody>
                    <a:bodyPr/>
                    <a:lstStyle/>
                    <a:p>
                      <a:pPr algn="ctr"/>
                      <a:r>
                        <a:rPr lang="en-US" sz="1400" dirty="0"/>
                        <a:t>22.75</a:t>
                      </a:r>
                    </a:p>
                  </a:txBody>
                  <a:tcPr anchor="ctr"/>
                </a:tc>
                <a:tc>
                  <a:txBody>
                    <a:bodyPr/>
                    <a:lstStyle/>
                    <a:p>
                      <a:pPr algn="ctr"/>
                      <a:endParaRPr lang="en-US" sz="1400"/>
                    </a:p>
                  </a:txBody>
                  <a:tcPr anchor="ctr"/>
                </a:tc>
                <a:tc>
                  <a:txBody>
                    <a:bodyPr/>
                    <a:lstStyle/>
                    <a:p>
                      <a:pPr algn="ctr"/>
                      <a:r>
                        <a:rPr lang="en-US" sz="1400" dirty="0"/>
                        <a:t>151</a:t>
                      </a:r>
                    </a:p>
                  </a:txBody>
                  <a:tcPr anchor="ctr"/>
                </a:tc>
                <a:tc>
                  <a:txBody>
                    <a:bodyPr/>
                    <a:lstStyle/>
                    <a:p>
                      <a:pPr algn="ctr"/>
                      <a:r>
                        <a:rPr lang="en-US" sz="1400" dirty="0"/>
                        <a:t>93</a:t>
                      </a:r>
                    </a:p>
                  </a:txBody>
                  <a:tcPr anchor="ctr"/>
                </a:tc>
                <a:tc>
                  <a:txBody>
                    <a:bodyPr/>
                    <a:lstStyle/>
                    <a:p>
                      <a:pPr algn="ctr"/>
                      <a:r>
                        <a:rPr lang="en-US" sz="1400" dirty="0"/>
                        <a:t>2804</a:t>
                      </a:r>
                    </a:p>
                  </a:txBody>
                  <a:tcPr anchor="ctr"/>
                </a:tc>
                <a:tc>
                  <a:txBody>
                    <a:bodyPr/>
                    <a:lstStyle/>
                    <a:p>
                      <a:pPr algn="ctr"/>
                      <a:r>
                        <a:rPr lang="en-US" sz="1400" dirty="0"/>
                        <a:t>16</a:t>
                      </a:r>
                    </a:p>
                  </a:txBody>
                  <a:tcPr anchor="ctr"/>
                </a:tc>
                <a:tc>
                  <a:txBody>
                    <a:bodyPr/>
                    <a:lstStyle/>
                    <a:p>
                      <a:pPr algn="ctr"/>
                      <a:r>
                        <a:rPr lang="en-US" sz="1400" dirty="0"/>
                        <a:t>76</a:t>
                      </a:r>
                    </a:p>
                  </a:txBody>
                  <a:tcPr anchor="ctr"/>
                </a:tc>
                <a:extLst>
                  <a:ext uri="{0D108BD9-81ED-4DB2-BD59-A6C34878D82A}">
                    <a16:rowId xmlns:a16="http://schemas.microsoft.com/office/drawing/2014/main" val="47279005"/>
                  </a:ext>
                </a:extLst>
              </a:tr>
              <a:tr h="370840">
                <a:tc>
                  <a:txBody>
                    <a:bodyPr/>
                    <a:lstStyle/>
                    <a:p>
                      <a:pPr algn="ctr"/>
                      <a:r>
                        <a:rPr lang="en-US" sz="1400" dirty="0"/>
                        <a:t>Q3</a:t>
                      </a:r>
                    </a:p>
                  </a:txBody>
                  <a:tcPr anchor="ctr"/>
                </a:tc>
                <a:tc>
                  <a:txBody>
                    <a:bodyPr/>
                    <a:lstStyle/>
                    <a:p>
                      <a:pPr algn="ctr"/>
                      <a:r>
                        <a:rPr lang="en-US" sz="1400" dirty="0"/>
                        <a:t>29</a:t>
                      </a:r>
                    </a:p>
                  </a:txBody>
                  <a:tcPr anchor="ctr"/>
                </a:tc>
                <a:tc>
                  <a:txBody>
                    <a:bodyPr/>
                    <a:lstStyle/>
                    <a:p>
                      <a:pPr algn="ctr"/>
                      <a:endParaRPr lang="en-US" sz="1400" dirty="0"/>
                    </a:p>
                  </a:txBody>
                  <a:tcPr anchor="ctr"/>
                </a:tc>
                <a:tc>
                  <a:txBody>
                    <a:bodyPr/>
                    <a:lstStyle/>
                    <a:p>
                      <a:pPr algn="ctr"/>
                      <a:r>
                        <a:rPr lang="en-US" sz="1400" dirty="0"/>
                        <a:t>276</a:t>
                      </a:r>
                    </a:p>
                  </a:txBody>
                  <a:tcPr anchor="ctr"/>
                </a:tc>
                <a:tc>
                  <a:txBody>
                    <a:bodyPr/>
                    <a:lstStyle/>
                    <a:p>
                      <a:pPr algn="ctr"/>
                      <a:r>
                        <a:rPr lang="en-US" sz="1400" dirty="0"/>
                        <a:t>126</a:t>
                      </a:r>
                    </a:p>
                  </a:txBody>
                  <a:tcPr anchor="ctr"/>
                </a:tc>
                <a:tc>
                  <a:txBody>
                    <a:bodyPr/>
                    <a:lstStyle/>
                    <a:p>
                      <a:pPr algn="ctr"/>
                      <a:r>
                        <a:rPr lang="en-US" sz="1400" dirty="0"/>
                        <a:t>3615</a:t>
                      </a:r>
                    </a:p>
                  </a:txBody>
                  <a:tcPr anchor="ctr"/>
                </a:tc>
                <a:tc>
                  <a:txBody>
                    <a:bodyPr/>
                    <a:lstStyle/>
                    <a:p>
                      <a:pPr algn="ctr"/>
                      <a:r>
                        <a:rPr lang="en-US" sz="1400" dirty="0"/>
                        <a:t>17.02</a:t>
                      </a:r>
                    </a:p>
                  </a:txBody>
                  <a:tcPr anchor="ctr"/>
                </a:tc>
                <a:tc>
                  <a:txBody>
                    <a:bodyPr/>
                    <a:lstStyle/>
                    <a:p>
                      <a:pPr algn="ctr"/>
                      <a:r>
                        <a:rPr lang="en-US" sz="1400" dirty="0"/>
                        <a:t>79</a:t>
                      </a:r>
                    </a:p>
                  </a:txBody>
                  <a:tcPr anchor="ctr"/>
                </a:tc>
                <a:extLst>
                  <a:ext uri="{0D108BD9-81ED-4DB2-BD59-A6C34878D82A}">
                    <a16:rowId xmlns:a16="http://schemas.microsoft.com/office/drawing/2014/main" val="1085796948"/>
                  </a:ext>
                </a:extLst>
              </a:tr>
              <a:tr h="370840">
                <a:tc>
                  <a:txBody>
                    <a:bodyPr/>
                    <a:lstStyle/>
                    <a:p>
                      <a:pPr algn="ctr"/>
                      <a:r>
                        <a:rPr lang="en-US" sz="1400" dirty="0"/>
                        <a:t>323</a:t>
                      </a:r>
                    </a:p>
                  </a:txBody>
                  <a:tcPr anchor="ctr"/>
                </a:tc>
                <a:tc>
                  <a:txBody>
                    <a:bodyPr/>
                    <a:lstStyle/>
                    <a:p>
                      <a:pPr algn="ctr"/>
                      <a:r>
                        <a:rPr lang="en-US" sz="1400" b="1" dirty="0">
                          <a:solidFill>
                            <a:srgbClr val="00B050"/>
                          </a:solidFill>
                        </a:rPr>
                        <a:t>40.8</a:t>
                      </a:r>
                    </a:p>
                  </a:txBody>
                  <a:tcPr anchor="ctr"/>
                </a:tc>
                <a:tc>
                  <a:txBody>
                    <a:bodyPr/>
                    <a:lstStyle/>
                    <a:p>
                      <a:pPr algn="ctr"/>
                      <a:r>
                        <a:rPr lang="en-US" sz="1400" dirty="0"/>
                        <a:t>4</a:t>
                      </a:r>
                    </a:p>
                  </a:txBody>
                  <a:tcPr anchor="ctr"/>
                </a:tc>
                <a:tc>
                  <a:txBody>
                    <a:bodyPr/>
                    <a:lstStyle/>
                    <a:p>
                      <a:pPr algn="ctr"/>
                      <a:r>
                        <a:rPr lang="en-US" sz="1400" b="1" dirty="0">
                          <a:solidFill>
                            <a:srgbClr val="FF0000"/>
                          </a:solidFill>
                        </a:rPr>
                        <a:t>85</a:t>
                      </a:r>
                    </a:p>
                  </a:txBody>
                  <a:tcPr anchor="ctr"/>
                </a:tc>
                <a:tc>
                  <a:txBody>
                    <a:bodyPr/>
                    <a:lstStyle/>
                    <a:p>
                      <a:pPr algn="ctr"/>
                      <a:r>
                        <a:rPr lang="en-US" sz="1400" b="1" dirty="0">
                          <a:solidFill>
                            <a:srgbClr val="FF0000"/>
                          </a:solidFill>
                        </a:rPr>
                        <a:t>65</a:t>
                      </a:r>
                    </a:p>
                  </a:txBody>
                  <a:tcPr anchor="ctr"/>
                </a:tc>
                <a:tc>
                  <a:txBody>
                    <a:bodyPr/>
                    <a:lstStyle/>
                    <a:p>
                      <a:pPr algn="ctr"/>
                      <a:r>
                        <a:rPr lang="en-US" sz="1400" b="1" dirty="0">
                          <a:solidFill>
                            <a:srgbClr val="FF0000"/>
                          </a:solidFill>
                        </a:rPr>
                        <a:t>2110</a:t>
                      </a:r>
                    </a:p>
                  </a:txBody>
                  <a:tcPr anchor="ctr"/>
                </a:tc>
                <a:tc>
                  <a:txBody>
                    <a:bodyPr/>
                    <a:lstStyle/>
                    <a:p>
                      <a:pPr algn="ctr"/>
                      <a:r>
                        <a:rPr lang="en-US" sz="1400" b="1" dirty="0">
                          <a:solidFill>
                            <a:srgbClr val="00B050"/>
                          </a:solidFill>
                        </a:rPr>
                        <a:t>19.2</a:t>
                      </a:r>
                    </a:p>
                  </a:txBody>
                  <a:tcPr anchor="ctr"/>
                </a:tc>
                <a:tc>
                  <a:txBody>
                    <a:bodyPr/>
                    <a:lstStyle/>
                    <a:p>
                      <a:pPr algn="ctr"/>
                      <a:r>
                        <a:rPr lang="en-US" sz="1400" dirty="0"/>
                        <a:t>80</a:t>
                      </a:r>
                    </a:p>
                  </a:txBody>
                  <a:tcPr anchor="ctr"/>
                </a:tc>
                <a:extLst>
                  <a:ext uri="{0D108BD9-81ED-4DB2-BD59-A6C34878D82A}">
                    <a16:rowId xmlns:a16="http://schemas.microsoft.com/office/drawing/2014/main" val="867534663"/>
                  </a:ext>
                </a:extLst>
              </a:tr>
              <a:tr h="370840">
                <a:tc>
                  <a:txBody>
                    <a:bodyPr/>
                    <a:lstStyle/>
                    <a:p>
                      <a:pPr algn="ctr"/>
                      <a:r>
                        <a:rPr lang="en-US" sz="1400" dirty="0"/>
                        <a:t>387</a:t>
                      </a:r>
                    </a:p>
                  </a:txBody>
                  <a:tcPr anchor="ctr"/>
                </a:tc>
                <a:tc>
                  <a:txBody>
                    <a:bodyPr/>
                    <a:lstStyle/>
                    <a:p>
                      <a:pPr algn="ctr"/>
                      <a:r>
                        <a:rPr lang="en-US" sz="1400" dirty="0"/>
                        <a:t>27</a:t>
                      </a:r>
                    </a:p>
                  </a:txBody>
                  <a:tcPr anchor="ctr"/>
                </a:tc>
                <a:tc>
                  <a:txBody>
                    <a:bodyPr/>
                    <a:lstStyle/>
                    <a:p>
                      <a:pPr algn="ctr"/>
                      <a:r>
                        <a:rPr lang="en-US" sz="1400" dirty="0"/>
                        <a:t>4</a:t>
                      </a:r>
                    </a:p>
                  </a:txBody>
                  <a:tcPr anchor="ctr"/>
                </a:tc>
                <a:tc>
                  <a:txBody>
                    <a:bodyPr/>
                    <a:lstStyle/>
                    <a:p>
                      <a:pPr algn="ctr"/>
                      <a:r>
                        <a:rPr lang="en-US" sz="1400" dirty="0"/>
                        <a:t>151</a:t>
                      </a:r>
                    </a:p>
                  </a:txBody>
                  <a:tcPr anchor="ctr"/>
                </a:tc>
                <a:tc>
                  <a:txBody>
                    <a:bodyPr/>
                    <a:lstStyle/>
                    <a:p>
                      <a:pPr algn="ctr"/>
                      <a:r>
                        <a:rPr lang="en-US" sz="1400" dirty="0"/>
                        <a:t>90</a:t>
                      </a:r>
                    </a:p>
                  </a:txBody>
                  <a:tcPr anchor="ctr"/>
                </a:tc>
                <a:tc>
                  <a:txBody>
                    <a:bodyPr/>
                    <a:lstStyle/>
                    <a:p>
                      <a:pPr algn="ctr"/>
                      <a:r>
                        <a:rPr lang="en-US" sz="1400" dirty="0"/>
                        <a:t>2950</a:t>
                      </a:r>
                    </a:p>
                  </a:txBody>
                  <a:tcPr anchor="ctr"/>
                </a:tc>
                <a:tc>
                  <a:txBody>
                    <a:bodyPr/>
                    <a:lstStyle/>
                    <a:p>
                      <a:pPr algn="ctr"/>
                      <a:r>
                        <a:rPr lang="en-US" sz="1400" b="1" dirty="0">
                          <a:solidFill>
                            <a:srgbClr val="00B050"/>
                          </a:solidFill>
                        </a:rPr>
                        <a:t>17.3</a:t>
                      </a:r>
                    </a:p>
                  </a:txBody>
                  <a:tcPr anchor="ctr"/>
                </a:tc>
                <a:tc>
                  <a:txBody>
                    <a:bodyPr/>
                    <a:lstStyle/>
                    <a:p>
                      <a:pPr algn="ctr"/>
                      <a:r>
                        <a:rPr lang="en-US" sz="1400" dirty="0"/>
                        <a:t>82</a:t>
                      </a:r>
                    </a:p>
                  </a:txBody>
                  <a:tcPr anchor="ctr"/>
                </a:tc>
                <a:extLst>
                  <a:ext uri="{0D108BD9-81ED-4DB2-BD59-A6C34878D82A}">
                    <a16:rowId xmlns:a16="http://schemas.microsoft.com/office/drawing/2014/main" val="2771565862"/>
                  </a:ext>
                </a:extLst>
              </a:tr>
            </a:tbl>
          </a:graphicData>
        </a:graphic>
      </p:graphicFrame>
      <p:sp>
        <p:nvSpPr>
          <p:cNvPr id="14" name="Content Placeholder 2">
            <a:extLst>
              <a:ext uri="{FF2B5EF4-FFF2-40B4-BE49-F238E27FC236}">
                <a16:creationId xmlns:a16="http://schemas.microsoft.com/office/drawing/2014/main" id="{34BE5054-091F-1744-B0DC-BF69CD187999}"/>
              </a:ext>
            </a:extLst>
          </p:cNvPr>
          <p:cNvSpPr txBox="1">
            <a:spLocks/>
          </p:cNvSpPr>
          <p:nvPr/>
        </p:nvSpPr>
        <p:spPr>
          <a:xfrm>
            <a:off x="284320" y="4862058"/>
            <a:ext cx="8102595" cy="1905572"/>
          </a:xfrm>
          <a:prstGeom prst="rect">
            <a:avLst/>
          </a:prstGeom>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spcBef>
                <a:spcPct val="20000"/>
              </a:spcBef>
              <a:buClr>
                <a:schemeClr val="accent1"/>
              </a:buClr>
              <a:buFont typeface="Wingdings" pitchFamily="2" charset="2"/>
              <a:buChar char="Ø"/>
            </a:pPr>
            <a:r>
              <a:rPr lang="en-US" sz="1800" dirty="0"/>
              <a:t>The 323 Outlier seem to be belonging to a very efficient car. The actual value of mpg is larger than the predicted value</a:t>
            </a:r>
          </a:p>
          <a:p>
            <a:pPr>
              <a:lnSpc>
                <a:spcPct val="100000"/>
              </a:lnSpc>
              <a:spcBef>
                <a:spcPct val="20000"/>
              </a:spcBef>
              <a:buClr>
                <a:schemeClr val="accent1"/>
              </a:buClr>
              <a:buFont typeface="Wingdings" pitchFamily="2" charset="2"/>
              <a:buChar char="Ø"/>
            </a:pPr>
            <a:r>
              <a:rPr lang="en-US" sz="1800" dirty="0"/>
              <a:t>The outlier 387 is among the 50 to 75% efficient level. The actual car is more efficient that the prediction (positive residual)</a:t>
            </a:r>
          </a:p>
        </p:txBody>
      </p:sp>
    </p:spTree>
    <p:extLst>
      <p:ext uri="{BB962C8B-B14F-4D97-AF65-F5344CB8AC3E}">
        <p14:creationId xmlns:p14="http://schemas.microsoft.com/office/powerpoint/2010/main" val="1400164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2523" y="395171"/>
            <a:ext cx="8229600" cy="990600"/>
          </a:xfrm>
        </p:spPr>
        <p:txBody>
          <a:bodyPr vert="horz" lIns="91440" tIns="45720" rIns="91440" bIns="45720" rtlCol="0" anchor="ctr">
            <a:normAutofit/>
          </a:bodyPr>
          <a:lstStyle/>
          <a:p>
            <a:r>
              <a:rPr lang="en-US" kern="1200" spc="-100" baseline="0" dirty="0">
                <a:latin typeface="+mj-lt"/>
                <a:ea typeface="+mj-ea"/>
                <a:cs typeface="+mj-cs"/>
              </a:rPr>
              <a:t>Check on Residuals</a:t>
            </a:r>
          </a:p>
        </p:txBody>
      </p:sp>
      <p:pic>
        <p:nvPicPr>
          <p:cNvPr id="8" name="Picture 7" descr="Chart, scatter chart&#10;&#10;Description automatically generated">
            <a:extLst>
              <a:ext uri="{FF2B5EF4-FFF2-40B4-BE49-F238E27FC236}">
                <a16:creationId xmlns:a16="http://schemas.microsoft.com/office/drawing/2014/main" id="{8120D01D-C97B-794E-BAD1-70BB7606F475}"/>
              </a:ext>
            </a:extLst>
          </p:cNvPr>
          <p:cNvPicPr>
            <a:picLocks noChangeAspect="1"/>
          </p:cNvPicPr>
          <p:nvPr/>
        </p:nvPicPr>
        <p:blipFill>
          <a:blip r:embed="rId2"/>
          <a:stretch>
            <a:fillRect/>
          </a:stretch>
        </p:blipFill>
        <p:spPr>
          <a:xfrm>
            <a:off x="6217947" y="570616"/>
            <a:ext cx="2795588" cy="1942932"/>
          </a:xfrm>
          <a:prstGeom prst="rect">
            <a:avLst/>
          </a:prstGeom>
          <a:noFill/>
        </p:spPr>
      </p:pic>
      <p:sp>
        <p:nvSpPr>
          <p:cNvPr id="9" name="Content Placeholder 2">
            <a:extLst>
              <a:ext uri="{FF2B5EF4-FFF2-40B4-BE49-F238E27FC236}">
                <a16:creationId xmlns:a16="http://schemas.microsoft.com/office/drawing/2014/main" id="{D95ADF29-EB70-6A46-B85F-13791E69F159}"/>
              </a:ext>
            </a:extLst>
          </p:cNvPr>
          <p:cNvSpPr txBox="1">
            <a:spLocks/>
          </p:cNvSpPr>
          <p:nvPr/>
        </p:nvSpPr>
        <p:spPr>
          <a:xfrm>
            <a:off x="912571" y="5141694"/>
            <a:ext cx="2501513" cy="1611008"/>
          </a:xfrm>
          <a:prstGeom prst="rect">
            <a:avLst/>
          </a:prstGeom>
        </p:spPr>
        <p:txBody>
          <a:bodyPr vert="horz" lIns="91440" tIns="45720" rIns="91440" bIns="45720" rtlCol="0">
            <a:normAutofit fontScale="4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spcBef>
                <a:spcPct val="20000"/>
              </a:spcBef>
              <a:buClr>
                <a:schemeClr val="accent1"/>
              </a:buClr>
              <a:buNone/>
            </a:pPr>
            <a:r>
              <a:rPr lang="en-US" sz="1600" dirty="0">
                <a:solidFill>
                  <a:srgbClr val="FF0000"/>
                </a:solidFill>
              </a:rPr>
              <a:t>Car 323: </a:t>
            </a:r>
          </a:p>
          <a:p>
            <a:pPr marL="274320" lvl="1" indent="0">
              <a:spcBef>
                <a:spcPct val="20000"/>
              </a:spcBef>
              <a:buClr>
                <a:schemeClr val="accent1"/>
              </a:buClr>
              <a:buNone/>
            </a:pPr>
            <a:r>
              <a:rPr lang="en-US" sz="1400" dirty="0">
                <a:solidFill>
                  <a:srgbClr val="FF0000"/>
                </a:solidFill>
              </a:rPr>
              <a:t>mpg = 40.8 </a:t>
            </a:r>
          </a:p>
          <a:p>
            <a:pPr marL="274320" lvl="1" indent="0">
              <a:spcBef>
                <a:spcPct val="20000"/>
              </a:spcBef>
              <a:buClr>
                <a:schemeClr val="accent1"/>
              </a:buClr>
              <a:buNone/>
            </a:pPr>
            <a:r>
              <a:rPr lang="en-US" sz="1400" dirty="0">
                <a:solidFill>
                  <a:srgbClr val="FF0000"/>
                </a:solidFill>
              </a:rPr>
              <a:t>weight = 2,110</a:t>
            </a:r>
          </a:p>
          <a:p>
            <a:pPr marL="274320" lvl="1" indent="0">
              <a:spcBef>
                <a:spcPct val="20000"/>
              </a:spcBef>
              <a:buClr>
                <a:schemeClr val="accent1"/>
              </a:buClr>
              <a:buNone/>
            </a:pPr>
            <a:r>
              <a:rPr lang="en-US" sz="1400" dirty="0">
                <a:solidFill>
                  <a:srgbClr val="FF0000"/>
                </a:solidFill>
              </a:rPr>
              <a:t>Displacement = 85</a:t>
            </a:r>
          </a:p>
          <a:p>
            <a:pPr marL="274320" lvl="1" indent="0">
              <a:spcBef>
                <a:spcPct val="20000"/>
              </a:spcBef>
              <a:buClr>
                <a:schemeClr val="accent1"/>
              </a:buClr>
              <a:buNone/>
            </a:pPr>
            <a:r>
              <a:rPr lang="en-US" sz="1400" dirty="0">
                <a:solidFill>
                  <a:srgbClr val="FF0000"/>
                </a:solidFill>
              </a:rPr>
              <a:t>Horsepower = 65</a:t>
            </a:r>
          </a:p>
          <a:p>
            <a:pPr marL="274320" lvl="1" indent="0">
              <a:spcBef>
                <a:spcPct val="20000"/>
              </a:spcBef>
              <a:buClr>
                <a:schemeClr val="accent1"/>
              </a:buClr>
              <a:buNone/>
            </a:pPr>
            <a:r>
              <a:rPr lang="en-US" sz="1400" dirty="0" err="1">
                <a:solidFill>
                  <a:srgbClr val="FF0000"/>
                </a:solidFill>
              </a:rPr>
              <a:t>Acceleratio</a:t>
            </a:r>
            <a:r>
              <a:rPr lang="en-US" sz="1400" dirty="0">
                <a:solidFill>
                  <a:srgbClr val="FF0000"/>
                </a:solidFill>
              </a:rPr>
              <a:t> = 19.2</a:t>
            </a:r>
          </a:p>
          <a:p>
            <a:pPr marL="0" indent="0">
              <a:lnSpc>
                <a:spcPct val="100000"/>
              </a:lnSpc>
              <a:spcBef>
                <a:spcPct val="20000"/>
              </a:spcBef>
              <a:buClr>
                <a:schemeClr val="accent1"/>
              </a:buClr>
              <a:buNone/>
            </a:pPr>
            <a:endParaRPr lang="en-US" sz="1400" dirty="0"/>
          </a:p>
          <a:p>
            <a:pPr marL="0" indent="0">
              <a:spcBef>
                <a:spcPct val="20000"/>
              </a:spcBef>
              <a:buClr>
                <a:schemeClr val="accent1"/>
              </a:buClr>
              <a:buNone/>
            </a:pPr>
            <a:r>
              <a:rPr lang="en-US" sz="1600" dirty="0">
                <a:solidFill>
                  <a:srgbClr val="7030A0"/>
                </a:solidFill>
              </a:rPr>
              <a:t>Car 387:</a:t>
            </a:r>
          </a:p>
          <a:p>
            <a:pPr marL="274320" lvl="1" indent="0">
              <a:spcBef>
                <a:spcPct val="20000"/>
              </a:spcBef>
              <a:buClr>
                <a:schemeClr val="accent1"/>
              </a:buClr>
              <a:buNone/>
            </a:pPr>
            <a:r>
              <a:rPr lang="en-US" sz="1400" dirty="0">
                <a:solidFill>
                  <a:srgbClr val="7030A0"/>
                </a:solidFill>
              </a:rPr>
              <a:t>mpg = 27</a:t>
            </a:r>
          </a:p>
          <a:p>
            <a:pPr marL="274320" lvl="1" indent="0">
              <a:spcBef>
                <a:spcPct val="20000"/>
              </a:spcBef>
              <a:buClr>
                <a:schemeClr val="accent1"/>
              </a:buClr>
              <a:buNone/>
            </a:pPr>
            <a:r>
              <a:rPr lang="en-US" sz="1400" dirty="0">
                <a:solidFill>
                  <a:srgbClr val="7030A0"/>
                </a:solidFill>
              </a:rPr>
              <a:t>weight = 2,950</a:t>
            </a:r>
          </a:p>
          <a:p>
            <a:pPr marL="274320" lvl="1" indent="0">
              <a:spcBef>
                <a:spcPct val="20000"/>
              </a:spcBef>
              <a:buClr>
                <a:schemeClr val="accent1"/>
              </a:buClr>
              <a:buNone/>
            </a:pPr>
            <a:r>
              <a:rPr lang="en-US" sz="1400" dirty="0">
                <a:solidFill>
                  <a:srgbClr val="7030A0"/>
                </a:solidFill>
              </a:rPr>
              <a:t>Displacement =  151</a:t>
            </a:r>
          </a:p>
          <a:p>
            <a:pPr marL="274320" lvl="1" indent="0">
              <a:spcBef>
                <a:spcPct val="20000"/>
              </a:spcBef>
              <a:buClr>
                <a:schemeClr val="accent1"/>
              </a:buClr>
              <a:buNone/>
            </a:pPr>
            <a:r>
              <a:rPr lang="en-US" sz="1400" dirty="0">
                <a:solidFill>
                  <a:srgbClr val="7030A0"/>
                </a:solidFill>
              </a:rPr>
              <a:t>Horsepower = 90</a:t>
            </a:r>
          </a:p>
          <a:p>
            <a:pPr marL="274320" lvl="1" indent="0">
              <a:spcBef>
                <a:spcPct val="20000"/>
              </a:spcBef>
              <a:buClr>
                <a:schemeClr val="accent1"/>
              </a:buClr>
              <a:buNone/>
            </a:pPr>
            <a:r>
              <a:rPr lang="en-US" sz="1400" dirty="0">
                <a:solidFill>
                  <a:srgbClr val="7030A0"/>
                </a:solidFill>
              </a:rPr>
              <a:t>Acceleration = 17.3</a:t>
            </a:r>
            <a:endParaRPr lang="en-US" sz="2200" dirty="0">
              <a:solidFill>
                <a:srgbClr val="7030A0"/>
              </a:solidFill>
            </a:endParaRPr>
          </a:p>
          <a:p>
            <a:pPr marL="0" indent="0">
              <a:lnSpc>
                <a:spcPct val="100000"/>
              </a:lnSpc>
              <a:spcBef>
                <a:spcPct val="20000"/>
              </a:spcBef>
              <a:buClr>
                <a:schemeClr val="accent1"/>
              </a:buClr>
              <a:buFont typeface="Arial" pitchFamily="34" charset="0"/>
              <a:buChar char="•"/>
            </a:pPr>
            <a:endParaRPr lang="en-US" sz="2200" dirty="0"/>
          </a:p>
        </p:txBody>
      </p:sp>
      <p:sp>
        <p:nvSpPr>
          <p:cNvPr id="10" name="Oval 9">
            <a:extLst>
              <a:ext uri="{FF2B5EF4-FFF2-40B4-BE49-F238E27FC236}">
                <a16:creationId xmlns:a16="http://schemas.microsoft.com/office/drawing/2014/main" id="{D03B4B06-BEF3-B548-9641-B528EE1CA2B8}"/>
              </a:ext>
            </a:extLst>
          </p:cNvPr>
          <p:cNvSpPr/>
          <p:nvPr/>
        </p:nvSpPr>
        <p:spPr>
          <a:xfrm>
            <a:off x="6811409" y="1021979"/>
            <a:ext cx="277415" cy="26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C16C4C-24B2-124C-BE29-4BD1DFDD5E99}"/>
              </a:ext>
            </a:extLst>
          </p:cNvPr>
          <p:cNvSpPr/>
          <p:nvPr/>
        </p:nvSpPr>
        <p:spPr>
          <a:xfrm>
            <a:off x="7324074" y="1405900"/>
            <a:ext cx="277415" cy="2605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811C32BA-8E5B-5747-A687-C26B50DE772C}"/>
              </a:ext>
            </a:extLst>
          </p:cNvPr>
          <p:cNvSpPr txBox="1">
            <a:spLocks/>
          </p:cNvSpPr>
          <p:nvPr/>
        </p:nvSpPr>
        <p:spPr>
          <a:xfrm>
            <a:off x="557243" y="1610841"/>
            <a:ext cx="4591400" cy="1905572"/>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spcBef>
                <a:spcPct val="20000"/>
              </a:spcBef>
              <a:buClr>
                <a:schemeClr val="accent1"/>
              </a:buClr>
              <a:buFont typeface="Wingdings" pitchFamily="2" charset="2"/>
              <a:buChar char="Ø"/>
            </a:pPr>
            <a:r>
              <a:rPr lang="en-US" sz="1400" dirty="0"/>
              <a:t>Car 323 is more efficient than cars of similar weight, displacement, horsepower and acceleration. It is a car from the 80s. Should you remove it and check if the model improves without it?</a:t>
            </a:r>
          </a:p>
          <a:p>
            <a:pPr marL="0" indent="0">
              <a:lnSpc>
                <a:spcPct val="100000"/>
              </a:lnSpc>
              <a:spcBef>
                <a:spcPct val="20000"/>
              </a:spcBef>
              <a:buClr>
                <a:schemeClr val="accent1"/>
              </a:buClr>
              <a:buNone/>
            </a:pPr>
            <a:endParaRPr lang="en-US" sz="1600" dirty="0"/>
          </a:p>
        </p:txBody>
      </p:sp>
      <p:pic>
        <p:nvPicPr>
          <p:cNvPr id="6" name="Picture 5">
            <a:extLst>
              <a:ext uri="{FF2B5EF4-FFF2-40B4-BE49-F238E27FC236}">
                <a16:creationId xmlns:a16="http://schemas.microsoft.com/office/drawing/2014/main" id="{5F0F4207-A53C-2E4E-A1D2-8F1C30EB345D}"/>
              </a:ext>
            </a:extLst>
          </p:cNvPr>
          <p:cNvPicPr>
            <a:picLocks noChangeAspect="1"/>
          </p:cNvPicPr>
          <p:nvPr/>
        </p:nvPicPr>
        <p:blipFill>
          <a:blip r:embed="rId3"/>
          <a:stretch>
            <a:fillRect/>
          </a:stretch>
        </p:blipFill>
        <p:spPr>
          <a:xfrm>
            <a:off x="6079344" y="2527738"/>
            <a:ext cx="3050665" cy="2235402"/>
          </a:xfrm>
          <a:prstGeom prst="rect">
            <a:avLst/>
          </a:prstGeom>
        </p:spPr>
      </p:pic>
      <p:pic>
        <p:nvPicPr>
          <p:cNvPr id="7" name="Picture 6">
            <a:extLst>
              <a:ext uri="{FF2B5EF4-FFF2-40B4-BE49-F238E27FC236}">
                <a16:creationId xmlns:a16="http://schemas.microsoft.com/office/drawing/2014/main" id="{89A48550-1E52-C749-8B77-0D62CA7B494A}"/>
              </a:ext>
            </a:extLst>
          </p:cNvPr>
          <p:cNvPicPr>
            <a:picLocks noChangeAspect="1"/>
          </p:cNvPicPr>
          <p:nvPr/>
        </p:nvPicPr>
        <p:blipFill>
          <a:blip r:embed="rId4"/>
          <a:stretch>
            <a:fillRect/>
          </a:stretch>
        </p:blipFill>
        <p:spPr>
          <a:xfrm>
            <a:off x="6046232" y="4624715"/>
            <a:ext cx="3083776" cy="2235402"/>
          </a:xfrm>
          <a:prstGeom prst="rect">
            <a:avLst/>
          </a:prstGeom>
        </p:spPr>
      </p:pic>
      <p:pic>
        <p:nvPicPr>
          <p:cNvPr id="13" name="Picture 12">
            <a:extLst>
              <a:ext uri="{FF2B5EF4-FFF2-40B4-BE49-F238E27FC236}">
                <a16:creationId xmlns:a16="http://schemas.microsoft.com/office/drawing/2014/main" id="{94EBC082-BC38-A649-A862-162012C662FD}"/>
              </a:ext>
            </a:extLst>
          </p:cNvPr>
          <p:cNvPicPr>
            <a:picLocks noChangeAspect="1"/>
          </p:cNvPicPr>
          <p:nvPr/>
        </p:nvPicPr>
        <p:blipFill>
          <a:blip r:embed="rId5"/>
          <a:stretch>
            <a:fillRect/>
          </a:stretch>
        </p:blipFill>
        <p:spPr>
          <a:xfrm>
            <a:off x="2836482" y="4693364"/>
            <a:ext cx="2935053" cy="2172701"/>
          </a:xfrm>
          <a:prstGeom prst="rect">
            <a:avLst/>
          </a:prstGeom>
        </p:spPr>
      </p:pic>
      <p:sp>
        <p:nvSpPr>
          <p:cNvPr id="20" name="Oval 19">
            <a:extLst>
              <a:ext uri="{FF2B5EF4-FFF2-40B4-BE49-F238E27FC236}">
                <a16:creationId xmlns:a16="http://schemas.microsoft.com/office/drawing/2014/main" id="{EB2B9331-01D5-1C4E-8DAF-E405835FC381}"/>
              </a:ext>
            </a:extLst>
          </p:cNvPr>
          <p:cNvSpPr/>
          <p:nvPr/>
        </p:nvSpPr>
        <p:spPr>
          <a:xfrm>
            <a:off x="6560689" y="3042507"/>
            <a:ext cx="277415" cy="26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FF0197-FAB6-7146-85A7-32C02089CB15}"/>
              </a:ext>
            </a:extLst>
          </p:cNvPr>
          <p:cNvSpPr/>
          <p:nvPr/>
        </p:nvSpPr>
        <p:spPr>
          <a:xfrm>
            <a:off x="6925874" y="3426428"/>
            <a:ext cx="277415" cy="2605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DC393C0-8AB9-D544-B8A5-E98477EE6289}"/>
              </a:ext>
            </a:extLst>
          </p:cNvPr>
          <p:cNvSpPr/>
          <p:nvPr/>
        </p:nvSpPr>
        <p:spPr>
          <a:xfrm>
            <a:off x="6703257" y="5141694"/>
            <a:ext cx="277415" cy="26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CAAEFD-EBD2-3A46-A587-84397D38BBF9}"/>
              </a:ext>
            </a:extLst>
          </p:cNvPr>
          <p:cNvSpPr/>
          <p:nvPr/>
        </p:nvSpPr>
        <p:spPr>
          <a:xfrm>
            <a:off x="6970122" y="5525615"/>
            <a:ext cx="277415" cy="2605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4A1D71-A043-FD43-9E56-58367111C204}"/>
              </a:ext>
            </a:extLst>
          </p:cNvPr>
          <p:cNvSpPr/>
          <p:nvPr/>
        </p:nvSpPr>
        <p:spPr>
          <a:xfrm>
            <a:off x="4628637" y="5200689"/>
            <a:ext cx="277415" cy="26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C4519B5-A457-B84F-8345-1E9A99DE5A9E}"/>
              </a:ext>
            </a:extLst>
          </p:cNvPr>
          <p:cNvSpPr/>
          <p:nvPr/>
        </p:nvSpPr>
        <p:spPr>
          <a:xfrm>
            <a:off x="4295724" y="5584610"/>
            <a:ext cx="277415" cy="2605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01EBE8-D070-3C4B-886E-6496ADA29171}"/>
              </a:ext>
            </a:extLst>
          </p:cNvPr>
          <p:cNvSpPr/>
          <p:nvPr/>
        </p:nvSpPr>
        <p:spPr>
          <a:xfrm>
            <a:off x="609755" y="3256948"/>
            <a:ext cx="4572000" cy="830997"/>
          </a:xfrm>
          <a:prstGeom prst="rect">
            <a:avLst/>
          </a:prstGeom>
        </p:spPr>
        <p:txBody>
          <a:bodyPr>
            <a:spAutoFit/>
          </a:bodyPr>
          <a:lstStyle/>
          <a:p>
            <a:r>
              <a:rPr lang="en-US" sz="1200" dirty="0"/>
              <a:t># how to remove specific rows in R</a:t>
            </a:r>
          </a:p>
          <a:p>
            <a:r>
              <a:rPr lang="en-US" sz="1200" dirty="0"/>
              <a:t>removed2_cars &lt;- </a:t>
            </a:r>
            <a:r>
              <a:rPr lang="en-US" sz="1200" dirty="0" err="1"/>
              <a:t>auto_omit</a:t>
            </a:r>
            <a:r>
              <a:rPr lang="en-US" sz="1200" dirty="0"/>
              <a:t>[-c(323,387),] </a:t>
            </a:r>
          </a:p>
          <a:p>
            <a:r>
              <a:rPr lang="en-US" sz="1200" dirty="0"/>
              <a:t>  dim(</a:t>
            </a:r>
            <a:r>
              <a:rPr lang="en-US" sz="1200" dirty="0" err="1"/>
              <a:t>auto_omit</a:t>
            </a:r>
            <a:r>
              <a:rPr lang="en-US" sz="1200" dirty="0"/>
              <a:t>)</a:t>
            </a:r>
          </a:p>
          <a:p>
            <a:r>
              <a:rPr lang="en-US" sz="1200" dirty="0"/>
              <a:t>  dim(removed2_cars)</a:t>
            </a:r>
          </a:p>
        </p:txBody>
      </p:sp>
    </p:spTree>
    <p:extLst>
      <p:ext uri="{BB962C8B-B14F-4D97-AF65-F5344CB8AC3E}">
        <p14:creationId xmlns:p14="http://schemas.microsoft.com/office/powerpoint/2010/main" val="2777433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2523" y="395171"/>
            <a:ext cx="8229600" cy="990600"/>
          </a:xfrm>
        </p:spPr>
        <p:txBody>
          <a:bodyPr vert="horz" lIns="91440" tIns="45720" rIns="91440" bIns="45720" rtlCol="0" anchor="ctr">
            <a:normAutofit fontScale="90000"/>
          </a:bodyPr>
          <a:lstStyle/>
          <a:p>
            <a:r>
              <a:rPr lang="en-US" kern="1200" spc="-100" baseline="0" dirty="0">
                <a:latin typeface="+mj-lt"/>
                <a:ea typeface="+mj-ea"/>
                <a:cs typeface="+mj-cs"/>
              </a:rPr>
              <a:t>Can cylinders be included in the model?</a:t>
            </a:r>
          </a:p>
        </p:txBody>
      </p:sp>
      <p:sp>
        <p:nvSpPr>
          <p:cNvPr id="22" name="Content Placeholder 2">
            <a:extLst>
              <a:ext uri="{FF2B5EF4-FFF2-40B4-BE49-F238E27FC236}">
                <a16:creationId xmlns:a16="http://schemas.microsoft.com/office/drawing/2014/main" id="{811C32BA-8E5B-5747-A687-C26B50DE772C}"/>
              </a:ext>
            </a:extLst>
          </p:cNvPr>
          <p:cNvSpPr txBox="1">
            <a:spLocks/>
          </p:cNvSpPr>
          <p:nvPr/>
        </p:nvSpPr>
        <p:spPr>
          <a:xfrm>
            <a:off x="557242" y="1610841"/>
            <a:ext cx="4870164" cy="1905572"/>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spcBef>
                <a:spcPct val="20000"/>
              </a:spcBef>
              <a:buClr>
                <a:schemeClr val="accent1"/>
              </a:buClr>
              <a:buFont typeface="Wingdings" pitchFamily="2" charset="2"/>
              <a:buChar char="Ø"/>
            </a:pPr>
            <a:r>
              <a:rPr lang="en-US" sz="1400" dirty="0"/>
              <a:t>Cylinders is a categorical. variable Dummies can be included in the model</a:t>
            </a:r>
          </a:p>
          <a:p>
            <a:pPr marL="0" indent="0">
              <a:lnSpc>
                <a:spcPct val="100000"/>
              </a:lnSpc>
              <a:spcBef>
                <a:spcPct val="20000"/>
              </a:spcBef>
              <a:buClr>
                <a:schemeClr val="accent1"/>
              </a:buClr>
              <a:buNone/>
            </a:pPr>
            <a:endParaRPr lang="en-US" sz="1600" dirty="0"/>
          </a:p>
        </p:txBody>
      </p:sp>
      <p:sp>
        <p:nvSpPr>
          <p:cNvPr id="16" name="Rectangle 15">
            <a:extLst>
              <a:ext uri="{FF2B5EF4-FFF2-40B4-BE49-F238E27FC236}">
                <a16:creationId xmlns:a16="http://schemas.microsoft.com/office/drawing/2014/main" id="{C501EBE8-D070-3C4B-886E-6496ADA29171}"/>
              </a:ext>
            </a:extLst>
          </p:cNvPr>
          <p:cNvSpPr/>
          <p:nvPr/>
        </p:nvSpPr>
        <p:spPr>
          <a:xfrm>
            <a:off x="557240" y="2111239"/>
            <a:ext cx="5076644" cy="1569660"/>
          </a:xfrm>
          <a:prstGeom prst="rect">
            <a:avLst/>
          </a:prstGeom>
        </p:spPr>
        <p:txBody>
          <a:bodyPr wrap="square">
            <a:spAutoFit/>
          </a:bodyPr>
          <a:lstStyle/>
          <a:p>
            <a:r>
              <a:rPr lang="en-US" sz="1200" dirty="0"/>
              <a:t>#Dummies</a:t>
            </a:r>
          </a:p>
          <a:p>
            <a:r>
              <a:rPr lang="en-US" sz="1200" dirty="0"/>
              <a:t>library(</a:t>
            </a:r>
            <a:r>
              <a:rPr lang="en-US" sz="1200" dirty="0" err="1"/>
              <a:t>fastDummies</a:t>
            </a:r>
            <a:r>
              <a:rPr lang="en-US" sz="1200" dirty="0"/>
              <a:t>)</a:t>
            </a:r>
          </a:p>
          <a:p>
            <a:endParaRPr lang="en-US" sz="1200" dirty="0"/>
          </a:p>
          <a:p>
            <a:r>
              <a:rPr lang="en-US" sz="1200" dirty="0" err="1"/>
              <a:t>auto_omit</a:t>
            </a:r>
            <a:r>
              <a:rPr lang="en-US" sz="1200" dirty="0"/>
              <a:t> &lt;- </a:t>
            </a:r>
            <a:r>
              <a:rPr lang="en-US" sz="1200" dirty="0" err="1"/>
              <a:t>dummy_cols</a:t>
            </a:r>
            <a:r>
              <a:rPr lang="en-US" sz="1200" dirty="0"/>
              <a:t>(</a:t>
            </a:r>
            <a:r>
              <a:rPr lang="en-US" sz="1200" dirty="0" err="1"/>
              <a:t>auto_omit,select_columns</a:t>
            </a:r>
            <a:r>
              <a:rPr lang="en-US" sz="1200" dirty="0"/>
              <a:t> = "cylinders")</a:t>
            </a:r>
          </a:p>
          <a:p>
            <a:r>
              <a:rPr lang="en-US" sz="1200" dirty="0" err="1"/>
              <a:t>auto_omit</a:t>
            </a:r>
            <a:endParaRPr lang="en-US" sz="1200" dirty="0"/>
          </a:p>
          <a:p>
            <a:endParaRPr lang="en-US" sz="1200" dirty="0"/>
          </a:p>
          <a:p>
            <a:r>
              <a:rPr lang="en-US" sz="1200" dirty="0"/>
              <a:t>#New dummies: cylinders_3, cylinders_4, cylinders_5, cylinders_6 and cylinders_8</a:t>
            </a:r>
          </a:p>
        </p:txBody>
      </p:sp>
      <p:pic>
        <p:nvPicPr>
          <p:cNvPr id="3" name="Picture 2">
            <a:extLst>
              <a:ext uri="{FF2B5EF4-FFF2-40B4-BE49-F238E27FC236}">
                <a16:creationId xmlns:a16="http://schemas.microsoft.com/office/drawing/2014/main" id="{BE11B5E3-0E9F-EE43-A676-8E641A09022A}"/>
              </a:ext>
            </a:extLst>
          </p:cNvPr>
          <p:cNvPicPr>
            <a:picLocks noChangeAspect="1"/>
          </p:cNvPicPr>
          <p:nvPr/>
        </p:nvPicPr>
        <p:blipFill>
          <a:blip r:embed="rId2"/>
          <a:stretch>
            <a:fillRect/>
          </a:stretch>
        </p:blipFill>
        <p:spPr>
          <a:xfrm>
            <a:off x="5584623" y="1245160"/>
            <a:ext cx="3559378" cy="2638582"/>
          </a:xfrm>
          <a:prstGeom prst="rect">
            <a:avLst/>
          </a:prstGeom>
        </p:spPr>
      </p:pic>
      <p:graphicFrame>
        <p:nvGraphicFramePr>
          <p:cNvPr id="19" name="Table 8">
            <a:extLst>
              <a:ext uri="{FF2B5EF4-FFF2-40B4-BE49-F238E27FC236}">
                <a16:creationId xmlns:a16="http://schemas.microsoft.com/office/drawing/2014/main" id="{7939BC4D-AAC6-984A-8AF6-9627D85BA98C}"/>
              </a:ext>
            </a:extLst>
          </p:cNvPr>
          <p:cNvGraphicFramePr>
            <a:graphicFrameLocks noGrp="1"/>
          </p:cNvGraphicFramePr>
          <p:nvPr>
            <p:extLst>
              <p:ext uri="{D42A27DB-BD31-4B8C-83A1-F6EECF244321}">
                <p14:modId xmlns:p14="http://schemas.microsoft.com/office/powerpoint/2010/main" val="3750637547"/>
              </p:ext>
            </p:extLst>
          </p:nvPr>
        </p:nvGraphicFramePr>
        <p:xfrm>
          <a:off x="137196" y="4264579"/>
          <a:ext cx="8888820" cy="2651760"/>
        </p:xfrm>
        <a:graphic>
          <a:graphicData uri="http://schemas.openxmlformats.org/drawingml/2006/table">
            <a:tbl>
              <a:tblPr firstRow="1" bandRow="1">
                <a:tableStyleId>{5C22544A-7EE6-4342-B048-85BDC9FD1C3A}</a:tableStyleId>
              </a:tblPr>
              <a:tblGrid>
                <a:gridCol w="2732566">
                  <a:extLst>
                    <a:ext uri="{9D8B030D-6E8A-4147-A177-3AD203B41FA5}">
                      <a16:colId xmlns:a16="http://schemas.microsoft.com/office/drawing/2014/main" val="1244012424"/>
                    </a:ext>
                  </a:extLst>
                </a:gridCol>
                <a:gridCol w="903767">
                  <a:extLst>
                    <a:ext uri="{9D8B030D-6E8A-4147-A177-3AD203B41FA5}">
                      <a16:colId xmlns:a16="http://schemas.microsoft.com/office/drawing/2014/main" val="1832986399"/>
                    </a:ext>
                  </a:extLst>
                </a:gridCol>
                <a:gridCol w="733647">
                  <a:extLst>
                    <a:ext uri="{9D8B030D-6E8A-4147-A177-3AD203B41FA5}">
                      <a16:colId xmlns:a16="http://schemas.microsoft.com/office/drawing/2014/main" val="4175448899"/>
                    </a:ext>
                  </a:extLst>
                </a:gridCol>
                <a:gridCol w="925033">
                  <a:extLst>
                    <a:ext uri="{9D8B030D-6E8A-4147-A177-3AD203B41FA5}">
                      <a16:colId xmlns:a16="http://schemas.microsoft.com/office/drawing/2014/main" val="779104629"/>
                    </a:ext>
                  </a:extLst>
                </a:gridCol>
                <a:gridCol w="1116418">
                  <a:extLst>
                    <a:ext uri="{9D8B030D-6E8A-4147-A177-3AD203B41FA5}">
                      <a16:colId xmlns:a16="http://schemas.microsoft.com/office/drawing/2014/main" val="3803973101"/>
                    </a:ext>
                  </a:extLst>
                </a:gridCol>
                <a:gridCol w="955843">
                  <a:extLst>
                    <a:ext uri="{9D8B030D-6E8A-4147-A177-3AD203B41FA5}">
                      <a16:colId xmlns:a16="http://schemas.microsoft.com/office/drawing/2014/main" val="4070943658"/>
                    </a:ext>
                  </a:extLst>
                </a:gridCol>
                <a:gridCol w="639041">
                  <a:extLst>
                    <a:ext uri="{9D8B030D-6E8A-4147-A177-3AD203B41FA5}">
                      <a16:colId xmlns:a16="http://schemas.microsoft.com/office/drawing/2014/main" val="655962422"/>
                    </a:ext>
                  </a:extLst>
                </a:gridCol>
                <a:gridCol w="882505">
                  <a:extLst>
                    <a:ext uri="{9D8B030D-6E8A-4147-A177-3AD203B41FA5}">
                      <a16:colId xmlns:a16="http://schemas.microsoft.com/office/drawing/2014/main" val="3092714128"/>
                    </a:ext>
                  </a:extLst>
                </a:gridCol>
              </a:tblGrid>
              <a:tr h="370840">
                <a:tc>
                  <a:txBody>
                    <a:bodyPr/>
                    <a:lstStyle/>
                    <a:p>
                      <a:r>
                        <a:rPr lang="en-US" sz="1200" dirty="0"/>
                        <a:t>Model Using Forward Stepwise</a:t>
                      </a:r>
                    </a:p>
                  </a:txBody>
                  <a:tcPr/>
                </a:tc>
                <a:tc>
                  <a:txBody>
                    <a:bodyPr/>
                    <a:lstStyle/>
                    <a:p>
                      <a:r>
                        <a:rPr lang="en-US" sz="1200" dirty="0"/>
                        <a:t>R2 Adjusted</a:t>
                      </a:r>
                    </a:p>
                  </a:txBody>
                  <a:tcPr/>
                </a:tc>
                <a:tc>
                  <a:txBody>
                    <a:bodyPr/>
                    <a:lstStyle/>
                    <a:p>
                      <a:r>
                        <a:rPr lang="en-US" sz="1200" dirty="0"/>
                        <a:t>AIC</a:t>
                      </a:r>
                    </a:p>
                  </a:txBody>
                  <a:tcPr/>
                </a:tc>
                <a:tc>
                  <a:txBody>
                    <a:bodyPr/>
                    <a:lstStyle/>
                    <a:p>
                      <a:r>
                        <a:rPr lang="en-US" sz="1200" dirty="0"/>
                        <a:t># large P-values</a:t>
                      </a:r>
                    </a:p>
                  </a:txBody>
                  <a:tcPr/>
                </a:tc>
                <a:tc>
                  <a:txBody>
                    <a:bodyPr/>
                    <a:lstStyle/>
                    <a:p>
                      <a:r>
                        <a:rPr lang="en-US" sz="1200" dirty="0"/>
                        <a:t>Residual Patterns</a:t>
                      </a:r>
                    </a:p>
                  </a:txBody>
                  <a:tcPr/>
                </a:tc>
                <a:tc>
                  <a:txBody>
                    <a:bodyPr/>
                    <a:lstStyle/>
                    <a:p>
                      <a:r>
                        <a:rPr lang="en-US" sz="1200" dirty="0"/>
                        <a:t>Homoscedasticity</a:t>
                      </a:r>
                    </a:p>
                  </a:txBody>
                  <a:tcPr/>
                </a:tc>
                <a:tc>
                  <a:txBody>
                    <a:bodyPr/>
                    <a:lstStyle/>
                    <a:p>
                      <a:r>
                        <a:rPr lang="en-US" sz="1200" dirty="0"/>
                        <a:t>Outliers</a:t>
                      </a:r>
                    </a:p>
                  </a:txBody>
                  <a:tcPr/>
                </a:tc>
                <a:tc>
                  <a:txBody>
                    <a:bodyPr/>
                    <a:lstStyle/>
                    <a:p>
                      <a:r>
                        <a:rPr lang="en-US" sz="1200" dirty="0"/>
                        <a:t>Leverage Points</a:t>
                      </a:r>
                    </a:p>
                  </a:txBody>
                  <a:tcPr/>
                </a:tc>
                <a:extLst>
                  <a:ext uri="{0D108BD9-81ED-4DB2-BD59-A6C34878D82A}">
                    <a16:rowId xmlns:a16="http://schemas.microsoft.com/office/drawing/2014/main" val="35661949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~log(weight) +log(horsepower) +horsepower2</a:t>
                      </a:r>
                    </a:p>
                  </a:txBody>
                  <a:tcPr anchor="ctr"/>
                </a:tc>
                <a:tc>
                  <a:txBody>
                    <a:bodyPr/>
                    <a:lstStyle/>
                    <a:p>
                      <a:pPr algn="r"/>
                      <a:endParaRPr lang="en-US" sz="1200" b="0" dirty="0"/>
                    </a:p>
                  </a:txBody>
                  <a:tcPr anchor="ctr"/>
                </a:tc>
                <a:tc>
                  <a:txBody>
                    <a:bodyPr/>
                    <a:lstStyle/>
                    <a:p>
                      <a:pPr algn="r"/>
                      <a:r>
                        <a:rPr lang="en-US" sz="1200" b="0" dirty="0"/>
                        <a:t>1079.1</a:t>
                      </a:r>
                    </a:p>
                  </a:txBody>
                  <a:tcPr anchor="ctr"/>
                </a:tc>
                <a:tc>
                  <a:txBody>
                    <a:bodyPr/>
                    <a:lstStyle/>
                    <a:p>
                      <a:pPr algn="ctr"/>
                      <a:endParaRPr lang="en-US" sz="1200" b="0" dirty="0"/>
                    </a:p>
                  </a:txBody>
                  <a:tcPr anchor="ctr"/>
                </a:tc>
                <a:tc>
                  <a:txBody>
                    <a:bodyPr/>
                    <a:lstStyle/>
                    <a:p>
                      <a:pPr algn="r"/>
                      <a:endParaRPr lang="en-US" sz="1200" b="0" dirty="0"/>
                    </a:p>
                  </a:txBody>
                  <a:tcPr anchor="ctr"/>
                </a:tc>
                <a:tc>
                  <a:txBody>
                    <a:bodyPr/>
                    <a:lstStyle/>
                    <a:p>
                      <a:pPr algn="r"/>
                      <a:endParaRPr lang="en-US" sz="1200" b="0" dirty="0"/>
                    </a:p>
                  </a:txBody>
                  <a:tcPr anchor="ctr"/>
                </a:tc>
                <a:tc>
                  <a:txBody>
                    <a:bodyPr/>
                    <a:lstStyle/>
                    <a:p>
                      <a:pPr algn="r"/>
                      <a:endParaRPr lang="en-US" sz="1200" b="0" dirty="0">
                        <a:solidFill>
                          <a:schemeClr val="tx1"/>
                        </a:solidFill>
                      </a:endParaRPr>
                    </a:p>
                  </a:txBody>
                  <a:tcPr anchor="ctr"/>
                </a:tc>
                <a:tc>
                  <a:txBody>
                    <a:bodyPr/>
                    <a:lstStyle/>
                    <a:p>
                      <a:pPr algn="r"/>
                      <a:endParaRPr lang="en-US" sz="1200" b="0" dirty="0">
                        <a:solidFill>
                          <a:schemeClr val="tx1"/>
                        </a:solidFill>
                      </a:endParaRPr>
                    </a:p>
                  </a:txBody>
                  <a:tcPr anchor="ctr"/>
                </a:tc>
                <a:extLst>
                  <a:ext uri="{0D108BD9-81ED-4DB2-BD59-A6C34878D82A}">
                    <a16:rowId xmlns:a16="http://schemas.microsoft.com/office/drawing/2014/main" val="13847819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~log(horsepower) +horsepower2 +log(acceleration) +log(displacement)</a:t>
                      </a:r>
                    </a:p>
                  </a:txBody>
                  <a:tcPr anchor="ctr"/>
                </a:tc>
                <a:tc>
                  <a:txBody>
                    <a:bodyPr/>
                    <a:lstStyle/>
                    <a:p>
                      <a:pPr algn="r"/>
                      <a:r>
                        <a:rPr lang="en-US" sz="1200" dirty="0"/>
                        <a:t>75.38%</a:t>
                      </a:r>
                    </a:p>
                  </a:txBody>
                  <a:tcPr anchor="ctr"/>
                </a:tc>
                <a:tc>
                  <a:txBody>
                    <a:bodyPr/>
                    <a:lstStyle/>
                    <a:p>
                      <a:pPr algn="r"/>
                      <a:endParaRPr lang="en-US" sz="1200" dirty="0"/>
                    </a:p>
                  </a:txBody>
                  <a:tcPr anchor="ctr"/>
                </a:tc>
                <a:tc>
                  <a:txBody>
                    <a:bodyPr/>
                    <a:lstStyle/>
                    <a:p>
                      <a:pPr algn="ctr"/>
                      <a:r>
                        <a:rPr lang="en-US" sz="1200" dirty="0"/>
                        <a:t>0</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323, 387</a:t>
                      </a:r>
                    </a:p>
                  </a:txBody>
                  <a:tcPr anchor="ctr"/>
                </a:tc>
                <a:tc>
                  <a:txBody>
                    <a:bodyPr/>
                    <a:lstStyle/>
                    <a:p>
                      <a:pPr algn="r"/>
                      <a:r>
                        <a:rPr lang="en-US" sz="1200" dirty="0"/>
                        <a:t>No</a:t>
                      </a:r>
                    </a:p>
                  </a:txBody>
                  <a:tcPr anchor="ctr"/>
                </a:tc>
                <a:extLst>
                  <a:ext uri="{0D108BD9-81ED-4DB2-BD59-A6C34878D82A}">
                    <a16:rowId xmlns:a16="http://schemas.microsoft.com/office/drawing/2014/main" val="7328563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~log(horsepower) +horsepower2 +log(acceleration) +log(displacement) </a:t>
                      </a:r>
                      <a:r>
                        <a:rPr lang="en-US" sz="1200" b="1" dirty="0">
                          <a:solidFill>
                            <a:srgbClr val="FF0000"/>
                          </a:solidFill>
                        </a:rPr>
                        <a:t>+ cylinders_4</a:t>
                      </a:r>
                    </a:p>
                  </a:txBody>
                  <a:tcPr anchor="ctr"/>
                </a:tc>
                <a:tc>
                  <a:txBody>
                    <a:bodyPr/>
                    <a:lstStyle/>
                    <a:p>
                      <a:pPr algn="r"/>
                      <a:r>
                        <a:rPr lang="en-US" sz="1200" dirty="0"/>
                        <a:t>76.05%</a:t>
                      </a:r>
                    </a:p>
                  </a:txBody>
                  <a:tcPr anchor="ctr"/>
                </a:tc>
                <a:tc>
                  <a:txBody>
                    <a:bodyPr/>
                    <a:lstStyle/>
                    <a:p>
                      <a:pPr algn="r"/>
                      <a:endParaRPr lang="en-US" sz="1200" dirty="0"/>
                    </a:p>
                  </a:txBody>
                  <a:tcPr anchor="ctr"/>
                </a:tc>
                <a:tc>
                  <a:txBody>
                    <a:bodyPr/>
                    <a:lstStyle/>
                    <a:p>
                      <a:pPr algn="ctr"/>
                      <a:r>
                        <a:rPr lang="en-US" sz="1200" dirty="0"/>
                        <a:t>0</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382, 321, 331</a:t>
                      </a:r>
                    </a:p>
                  </a:txBody>
                  <a:tcPr anchor="ctr"/>
                </a:tc>
                <a:tc>
                  <a:txBody>
                    <a:bodyPr/>
                    <a:lstStyle/>
                    <a:p>
                      <a:pPr algn="r"/>
                      <a:r>
                        <a:rPr lang="en-US" sz="1200" dirty="0"/>
                        <a:t>No</a:t>
                      </a:r>
                    </a:p>
                  </a:txBody>
                  <a:tcPr anchor="ctr"/>
                </a:tc>
                <a:extLst>
                  <a:ext uri="{0D108BD9-81ED-4DB2-BD59-A6C34878D82A}">
                    <a16:rowId xmlns:a16="http://schemas.microsoft.com/office/drawing/2014/main" val="23027086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mpg ~log(horsepower) +horsepower2 +log(acceleration) +log(displacement) </a:t>
                      </a:r>
                      <a:r>
                        <a:rPr lang="en-US" sz="1200" b="1" dirty="0">
                          <a:solidFill>
                            <a:srgbClr val="FF0000"/>
                          </a:solidFill>
                        </a:rPr>
                        <a:t>+ cylinders_3</a:t>
                      </a:r>
                    </a:p>
                  </a:txBody>
                  <a:tcPr anchor="ctr"/>
                </a:tc>
                <a:tc>
                  <a:txBody>
                    <a:bodyPr/>
                    <a:lstStyle/>
                    <a:p>
                      <a:pPr algn="r"/>
                      <a:r>
                        <a:rPr lang="en-US" sz="1200" dirty="0"/>
                        <a:t>76.67%</a:t>
                      </a:r>
                    </a:p>
                  </a:txBody>
                  <a:tcPr anchor="ctr"/>
                </a:tc>
                <a:tc>
                  <a:txBody>
                    <a:bodyPr/>
                    <a:lstStyle/>
                    <a:p>
                      <a:pPr algn="r"/>
                      <a:endParaRPr lang="en-US" sz="1200" dirty="0"/>
                    </a:p>
                  </a:txBody>
                  <a:tcPr anchor="ctr"/>
                </a:tc>
                <a:tc>
                  <a:txBody>
                    <a:bodyPr/>
                    <a:lstStyle/>
                    <a:p>
                      <a:pPr algn="ctr"/>
                      <a:r>
                        <a:rPr lang="en-US" sz="1200" dirty="0"/>
                        <a:t>0</a:t>
                      </a:r>
                    </a:p>
                  </a:txBody>
                  <a:tcPr anchor="ctr"/>
                </a:tc>
                <a:tc>
                  <a:txBody>
                    <a:bodyPr/>
                    <a:lstStyle/>
                    <a:p>
                      <a:pPr algn="r"/>
                      <a:r>
                        <a:rPr lang="en-US" sz="1200" dirty="0"/>
                        <a:t>No</a:t>
                      </a:r>
                    </a:p>
                  </a:txBody>
                  <a:tcPr anchor="ctr"/>
                </a:tc>
                <a:tc>
                  <a:txBody>
                    <a:bodyPr/>
                    <a:lstStyle/>
                    <a:p>
                      <a:pPr algn="r"/>
                      <a:r>
                        <a:rPr lang="en-US" sz="1200" dirty="0"/>
                        <a:t>Yes</a:t>
                      </a:r>
                    </a:p>
                  </a:txBody>
                  <a:tcPr anchor="ctr"/>
                </a:tc>
                <a:tc>
                  <a:txBody>
                    <a:bodyPr/>
                    <a:lstStyle/>
                    <a:p>
                      <a:pPr algn="r"/>
                      <a:r>
                        <a:rPr lang="en-US" sz="1200" dirty="0"/>
                        <a:t>382, 321, 389</a:t>
                      </a:r>
                    </a:p>
                  </a:txBody>
                  <a:tcPr anchor="ctr"/>
                </a:tc>
                <a:tc>
                  <a:txBody>
                    <a:bodyPr/>
                    <a:lstStyle/>
                    <a:p>
                      <a:pPr algn="r"/>
                      <a:r>
                        <a:rPr lang="en-US" sz="1200" dirty="0"/>
                        <a:t>Yes 111</a:t>
                      </a:r>
                    </a:p>
                  </a:txBody>
                  <a:tcPr anchor="ctr"/>
                </a:tc>
                <a:extLst>
                  <a:ext uri="{0D108BD9-81ED-4DB2-BD59-A6C34878D82A}">
                    <a16:rowId xmlns:a16="http://schemas.microsoft.com/office/drawing/2014/main" val="273402884"/>
                  </a:ext>
                </a:extLst>
              </a:tr>
            </a:tbl>
          </a:graphicData>
        </a:graphic>
      </p:graphicFrame>
    </p:spTree>
    <p:extLst>
      <p:ext uri="{BB962C8B-B14F-4D97-AF65-F5344CB8AC3E}">
        <p14:creationId xmlns:p14="http://schemas.microsoft.com/office/powerpoint/2010/main" val="2819714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57200" y="533400"/>
            <a:ext cx="8229600" cy="990600"/>
          </a:xfrm>
        </p:spPr>
        <p:txBody>
          <a:bodyPr anchor="ctr">
            <a:normAutofit/>
          </a:bodyPr>
          <a:lstStyle/>
          <a:p>
            <a:r>
              <a:rPr lang="en-US"/>
              <a:t>Large Leverage Point:</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sz="half" idx="1"/>
          </p:nvPr>
        </p:nvSpPr>
        <p:spPr>
          <a:xfrm>
            <a:off x="358881" y="1162073"/>
            <a:ext cx="3720350" cy="5258391"/>
          </a:xfrm>
        </p:spPr>
        <p:txBody>
          <a:bodyPr>
            <a:normAutofit fontScale="77500" lnSpcReduction="20000"/>
          </a:bodyPr>
          <a:lstStyle/>
          <a:p>
            <a:pPr marL="274320" lvl="1" indent="0">
              <a:buNone/>
            </a:pPr>
            <a:endParaRPr lang="en-US" sz="2800" dirty="0"/>
          </a:p>
          <a:p>
            <a:pPr>
              <a:buFont typeface="Wingdings" pitchFamily="2" charset="2"/>
              <a:buChar char="Ø"/>
            </a:pPr>
            <a:r>
              <a:rPr lang="en-US" dirty="0"/>
              <a:t>The top scatterplot includes all cars from auto data set</a:t>
            </a:r>
          </a:p>
          <a:p>
            <a:pPr marL="274320" lvl="1" indent="0">
              <a:buNone/>
            </a:pPr>
            <a:r>
              <a:rPr lang="en-US" sz="2000" dirty="0"/>
              <a:t>Mpg = -23.51*ln(weight)+210</a:t>
            </a:r>
          </a:p>
          <a:p>
            <a:pPr marL="274320" lvl="1" indent="0">
              <a:buNone/>
            </a:pPr>
            <a:r>
              <a:rPr lang="en-US" sz="2000" dirty="0"/>
              <a:t>R-square = 71%</a:t>
            </a:r>
          </a:p>
          <a:p>
            <a:pPr>
              <a:buFont typeface="Wingdings" pitchFamily="2" charset="2"/>
              <a:buChar char="Ø"/>
            </a:pPr>
            <a:r>
              <a:rPr lang="en-US" dirty="0"/>
              <a:t>The bottom plot includes 6 additional heavy efficient car. Those cars change the model</a:t>
            </a:r>
          </a:p>
          <a:p>
            <a:pPr marL="274320" lvl="1" indent="0">
              <a:buNone/>
            </a:pPr>
            <a:r>
              <a:rPr lang="en-US" sz="2000" dirty="0"/>
              <a:t>Mpg = 0.0041*weight+12</a:t>
            </a:r>
          </a:p>
          <a:p>
            <a:pPr marL="274320" lvl="1" indent="0">
              <a:buNone/>
            </a:pPr>
            <a:r>
              <a:rPr lang="en-US" sz="2000" dirty="0"/>
              <a:t>R-square = 15%</a:t>
            </a:r>
          </a:p>
          <a:p>
            <a:pPr>
              <a:buFont typeface="Wingdings" pitchFamily="2" charset="2"/>
              <a:buChar char="Ø"/>
            </a:pPr>
            <a:r>
              <a:rPr lang="en-US" sz="2400" dirty="0"/>
              <a:t>Those 6 additional cars are very influential cars and do not help on modeling the cars of the auto dataset. Those characteristics are very different to the cars in the auto dataset</a:t>
            </a:r>
          </a:p>
          <a:p>
            <a:pPr>
              <a:buFont typeface="Wingdings" pitchFamily="2" charset="2"/>
              <a:buChar char="Ø"/>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64A7456B-5623-C445-A962-0F54522A68E6}"/>
              </a:ext>
            </a:extLst>
          </p:cNvPr>
          <p:cNvPicPr>
            <a:picLocks noChangeAspect="1"/>
          </p:cNvPicPr>
          <p:nvPr/>
        </p:nvPicPr>
        <p:blipFill>
          <a:blip r:embed="rId3"/>
          <a:stretch>
            <a:fillRect/>
          </a:stretch>
        </p:blipFill>
        <p:spPr>
          <a:xfrm>
            <a:off x="4113094" y="629265"/>
            <a:ext cx="4964321" cy="2910119"/>
          </a:xfrm>
          <a:prstGeom prst="rect">
            <a:avLst/>
          </a:prstGeom>
        </p:spPr>
      </p:pic>
      <p:pic>
        <p:nvPicPr>
          <p:cNvPr id="6" name="Picture 5">
            <a:extLst>
              <a:ext uri="{FF2B5EF4-FFF2-40B4-BE49-F238E27FC236}">
                <a16:creationId xmlns:a16="http://schemas.microsoft.com/office/drawing/2014/main" id="{90FB9E52-C1F1-474B-8910-9BE70730171B}"/>
              </a:ext>
            </a:extLst>
          </p:cNvPr>
          <p:cNvPicPr>
            <a:picLocks noChangeAspect="1"/>
          </p:cNvPicPr>
          <p:nvPr/>
        </p:nvPicPr>
        <p:blipFill>
          <a:blip r:embed="rId4"/>
          <a:stretch>
            <a:fillRect/>
          </a:stretch>
        </p:blipFill>
        <p:spPr>
          <a:xfrm>
            <a:off x="3975446" y="2961231"/>
            <a:ext cx="5135833" cy="3896769"/>
          </a:xfrm>
          <a:prstGeom prst="rect">
            <a:avLst/>
          </a:prstGeom>
        </p:spPr>
      </p:pic>
    </p:spTree>
    <p:extLst>
      <p:ext uri="{BB962C8B-B14F-4D97-AF65-F5344CB8AC3E}">
        <p14:creationId xmlns:p14="http://schemas.microsoft.com/office/powerpoint/2010/main" val="3818072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642594"/>
            <a:ext cx="8223249" cy="1371600"/>
          </a:xfrm>
        </p:spPr>
        <p:txBody>
          <a:bodyPr>
            <a:normAutofit/>
          </a:bodyPr>
          <a:lstStyle/>
          <a:p>
            <a:r>
              <a:rPr lang="en-US" dirty="0">
                <a:latin typeface="Calibri" panose="020F0502020204030204" pitchFamily="34" charset="0"/>
                <a:cs typeface="Calibri" panose="020F0502020204030204" pitchFamily="34" charset="0"/>
              </a:rPr>
              <a:t>To Do:</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952499" y="1644306"/>
            <a:ext cx="7543800" cy="4382867"/>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Study for Midterm</a:t>
            </a:r>
          </a:p>
          <a:p>
            <a:pPr lvl="1"/>
            <a:r>
              <a:rPr lang="en-US" sz="1600" b="1" dirty="0">
                <a:latin typeface="Calibri" panose="020F0502020204030204" pitchFamily="34" charset="0"/>
                <a:cs typeface="Calibri" panose="020F0502020204030204" pitchFamily="34" charset="0"/>
              </a:rPr>
              <a:t>Visualizing categorical and numerical variables</a:t>
            </a:r>
          </a:p>
          <a:p>
            <a:pPr lvl="1"/>
            <a:r>
              <a:rPr lang="en-US" sz="1600" b="1" dirty="0">
                <a:latin typeface="Calibri" panose="020F0502020204030204" pitchFamily="34" charset="0"/>
                <a:cs typeface="Calibri" panose="020F0502020204030204" pitchFamily="34" charset="0"/>
              </a:rPr>
              <a:t>Variables proportions and distributions</a:t>
            </a:r>
          </a:p>
          <a:p>
            <a:pPr lvl="1"/>
            <a:r>
              <a:rPr lang="en-US" sz="1600" b="1" dirty="0">
                <a:latin typeface="Calibri" panose="020F0502020204030204" pitchFamily="34" charset="0"/>
                <a:cs typeface="Calibri" panose="020F0502020204030204" pitchFamily="34" charset="0"/>
              </a:rPr>
              <a:t>Visualizing bivariate plots</a:t>
            </a:r>
          </a:p>
          <a:p>
            <a:pPr lvl="1"/>
            <a:r>
              <a:rPr lang="en-US" sz="1600" b="1" dirty="0">
                <a:latin typeface="Calibri" panose="020F0502020204030204" pitchFamily="34" charset="0"/>
                <a:cs typeface="Calibri" panose="020F0502020204030204" pitchFamily="34" charset="0"/>
              </a:rPr>
              <a:t>Meaning of correlations and linear association</a:t>
            </a:r>
          </a:p>
          <a:p>
            <a:pPr lvl="1"/>
            <a:r>
              <a:rPr lang="en-US" sz="1600" b="1" dirty="0">
                <a:latin typeface="Calibri" panose="020F0502020204030204" pitchFamily="34" charset="0"/>
                <a:cs typeface="Calibri" panose="020F0502020204030204" pitchFamily="34" charset="0"/>
              </a:rPr>
              <a:t>Sampling concepts</a:t>
            </a:r>
          </a:p>
          <a:p>
            <a:pPr lvl="1"/>
            <a:r>
              <a:rPr lang="en-US" sz="1600" b="1" dirty="0">
                <a:latin typeface="Calibri" panose="020F0502020204030204" pitchFamily="34" charset="0"/>
                <a:cs typeface="Calibri" panose="020F0502020204030204" pitchFamily="34" charset="0"/>
              </a:rPr>
              <a:t>How to select a Simple Random Sample</a:t>
            </a:r>
          </a:p>
          <a:p>
            <a:pPr lvl="1"/>
            <a:r>
              <a:rPr lang="en-US" sz="1600" b="1" dirty="0">
                <a:latin typeface="Calibri" panose="020F0502020204030204" pitchFamily="34" charset="0"/>
                <a:cs typeface="Calibri" panose="020F0502020204030204" pitchFamily="34" charset="0"/>
              </a:rPr>
              <a:t>Inference</a:t>
            </a:r>
          </a:p>
          <a:p>
            <a:pPr lvl="1"/>
            <a:r>
              <a:rPr lang="en-US" sz="1600" b="1" dirty="0">
                <a:latin typeface="Calibri" panose="020F0502020204030204" pitchFamily="34" charset="0"/>
                <a:cs typeface="Calibri" panose="020F0502020204030204" pitchFamily="34" charset="0"/>
              </a:rPr>
              <a:t>Two groups comparison</a:t>
            </a:r>
          </a:p>
          <a:p>
            <a:pPr lvl="1"/>
            <a:r>
              <a:rPr lang="en-US" sz="1600" b="1" dirty="0">
                <a:latin typeface="Calibri" panose="020F0502020204030204" pitchFamily="34" charset="0"/>
                <a:cs typeface="Calibri" panose="020F0502020204030204" pitchFamily="34" charset="0"/>
              </a:rPr>
              <a:t>Linear regression</a:t>
            </a:r>
          </a:p>
          <a:p>
            <a:pPr lvl="1"/>
            <a:r>
              <a:rPr lang="en-US" sz="1600" b="1" dirty="0">
                <a:latin typeface="Calibri" panose="020F0502020204030204" pitchFamily="34" charset="0"/>
                <a:cs typeface="Calibri" panose="020F0502020204030204" pitchFamily="34" charset="0"/>
              </a:rPr>
              <a:t>Multivariate regression</a:t>
            </a:r>
          </a:p>
          <a:p>
            <a:pPr marL="274320" lvl="1" indent="0">
              <a:buNone/>
            </a:pPr>
            <a:endParaRPr lang="en-US" sz="1600" b="1" dirty="0">
              <a:latin typeface="Calibri" panose="020F0502020204030204" pitchFamily="34" charset="0"/>
              <a:cs typeface="Calibri" panose="020F0502020204030204" pitchFamily="34" charset="0"/>
            </a:endParaRPr>
          </a:p>
          <a:p>
            <a:pPr marL="0" indent="0">
              <a:buNone/>
            </a:pPr>
            <a:endParaRPr lang="en-US" sz="2000" b="1"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424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45B2EBA-3CA1-48CB-9696-1FAB57E947D0}"/>
              </a:ext>
            </a:extLst>
          </p:cNvPr>
          <p:cNvSpPr>
            <a:spLocks noGrp="1"/>
          </p:cNvSpPr>
          <p:nvPr>
            <p:ph type="title"/>
          </p:nvPr>
        </p:nvSpPr>
        <p:spPr>
          <a:xfrm>
            <a:off x="457200" y="533400"/>
            <a:ext cx="8229600" cy="990600"/>
          </a:xfrm>
        </p:spPr>
        <p:txBody>
          <a:bodyPr>
            <a:normAutofit/>
          </a:bodyPr>
          <a:lstStyle/>
          <a:p>
            <a:pPr algn="ctr"/>
            <a:r>
              <a:rPr lang="en-US" sz="3200" dirty="0"/>
              <a:t>Visualizations :</a:t>
            </a:r>
          </a:p>
        </p:txBody>
      </p:sp>
      <p:pic>
        <p:nvPicPr>
          <p:cNvPr id="5" name="Picture 2" descr="Chart, box and whisker chart&#10;&#10;Description automatically generated">
            <a:extLst>
              <a:ext uri="{FF2B5EF4-FFF2-40B4-BE49-F238E27FC236}">
                <a16:creationId xmlns:a16="http://schemas.microsoft.com/office/drawing/2014/main" id="{2B2C48EB-B89F-4F87-A0EE-63625DCB99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7762" y="1524000"/>
            <a:ext cx="6174076"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656A61-8B2F-5F4A-BC8F-2815D16FB390}"/>
              </a:ext>
            </a:extLst>
          </p:cNvPr>
          <p:cNvSpPr/>
          <p:nvPr/>
        </p:nvSpPr>
        <p:spPr>
          <a:xfrm>
            <a:off x="21224" y="20878"/>
            <a:ext cx="181886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p:txBody>
      </p:sp>
    </p:spTree>
    <p:extLst>
      <p:ext uri="{BB962C8B-B14F-4D97-AF65-F5344CB8AC3E}">
        <p14:creationId xmlns:p14="http://schemas.microsoft.com/office/powerpoint/2010/main" val="2272738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335255" y="1154845"/>
            <a:ext cx="8223249" cy="1028700"/>
          </a:xfrm>
        </p:spPr>
        <p:txBody>
          <a:bodyPr>
            <a:normAutofit fontScale="90000"/>
          </a:bodyPr>
          <a:lstStyle/>
          <a:p>
            <a:r>
              <a:rPr lang="en-US" dirty="0">
                <a:latin typeface="Calibri" panose="020F0502020204030204" pitchFamily="34" charset="0"/>
                <a:cs typeface="Calibri" panose="020F0502020204030204" pitchFamily="34" charset="0"/>
              </a:rPr>
              <a:t>Model Accuracy on Testing Set or Hold-out period</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423649" y="4129044"/>
            <a:ext cx="8188472" cy="1491279"/>
          </a:xfrm>
          <a:ln>
            <a:noFill/>
          </a:ln>
        </p:spPr>
        <p:txBody>
          <a:bodyPr>
            <a:normAutofit/>
          </a:bodyPr>
          <a:lstStyle/>
          <a:p>
            <a:pPr marL="0" indent="0">
              <a:buNone/>
            </a:pPr>
            <a:r>
              <a:rPr lang="en-US" sz="3000" dirty="0">
                <a:solidFill>
                  <a:srgbClr val="660066"/>
                </a:solidFill>
              </a:rPr>
              <a:t>Regression - Mean Square Error </a:t>
            </a:r>
          </a:p>
          <a:p>
            <a:pPr marL="0" indent="0">
              <a:buNone/>
            </a:pPr>
            <a:r>
              <a:rPr lang="en-US" sz="3000" dirty="0">
                <a:solidFill>
                  <a:srgbClr val="660066"/>
                </a:solidFill>
              </a:rPr>
              <a:t>Classifier </a:t>
            </a:r>
            <a:r>
              <a:rPr lang="mr-IN" sz="3000" dirty="0">
                <a:solidFill>
                  <a:srgbClr val="660066"/>
                </a:solidFill>
              </a:rPr>
              <a:t>–</a:t>
            </a:r>
            <a:r>
              <a:rPr lang="en-US" sz="3000" dirty="0">
                <a:solidFill>
                  <a:srgbClr val="660066"/>
                </a:solidFill>
              </a:rPr>
              <a:t> Accuracy</a:t>
            </a: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451597" y="2361478"/>
            <a:ext cx="7990564" cy="1760063"/>
          </a:xfrm>
          <a:prstGeom prst="rect">
            <a:avLst/>
          </a:prstGeom>
        </p:spPr>
        <p:txBody>
          <a:bodyPr vert="horz" lIns="68580" tIns="34290" rIns="68580" bIns="3429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charset="2"/>
              <a:buChar char="Ø"/>
            </a:pPr>
            <a:r>
              <a:rPr lang="en-US" sz="2100" dirty="0">
                <a:solidFill>
                  <a:srgbClr val="000000"/>
                </a:solidFill>
              </a:rPr>
              <a:t>The Model is estimated on the Training Set (80%)</a:t>
            </a:r>
          </a:p>
          <a:p>
            <a:pPr>
              <a:buFont typeface="Wingdings" charset="2"/>
              <a:buChar char="Ø"/>
            </a:pPr>
            <a:r>
              <a:rPr lang="en-US" sz="2100" dirty="0">
                <a:solidFill>
                  <a:srgbClr val="000000"/>
                </a:solidFill>
              </a:rPr>
              <a:t>The Model is evaluated on the Testing Set (20%)or Hold-Out Period (Time Series data </a:t>
            </a:r>
            <a:r>
              <a:rPr lang="mr-IN" sz="2100" dirty="0">
                <a:solidFill>
                  <a:srgbClr val="000000"/>
                </a:solidFill>
              </a:rPr>
              <a:t>–</a:t>
            </a:r>
            <a:r>
              <a:rPr lang="en-US" sz="2100" dirty="0">
                <a:solidFill>
                  <a:srgbClr val="000000"/>
                </a:solidFill>
              </a:rPr>
              <a:t> most recent Period)</a:t>
            </a:r>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890589" y="3885204"/>
            <a:ext cx="8522443" cy="1138189"/>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1125" dirty="0"/>
          </a:p>
        </p:txBody>
      </p:sp>
      <p:pic>
        <p:nvPicPr>
          <p:cNvPr id="5" name="Picture 4" descr="Screen Shot 2021-01-03 at 5.2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907" y="4144050"/>
            <a:ext cx="2438522" cy="721604"/>
          </a:xfrm>
          <a:prstGeom prst="rect">
            <a:avLst/>
          </a:prstGeom>
        </p:spPr>
      </p:pic>
    </p:spTree>
    <p:extLst>
      <p:ext uri="{BB962C8B-B14F-4D97-AF65-F5344CB8AC3E}">
        <p14:creationId xmlns:p14="http://schemas.microsoft.com/office/powerpoint/2010/main" val="2347768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B6B054-31BB-40DC-9992-B924FED3D01F}"/>
              </a:ext>
            </a:extLst>
          </p:cNvPr>
          <p:cNvPicPr>
            <a:picLocks noGrp="1" noChangeAspect="1"/>
          </p:cNvPicPr>
          <p:nvPr>
            <p:ph idx="4294967295"/>
          </p:nvPr>
        </p:nvPicPr>
        <p:blipFill>
          <a:blip r:embed="rId2"/>
          <a:stretch>
            <a:fillRect/>
          </a:stretch>
        </p:blipFill>
        <p:spPr>
          <a:xfrm>
            <a:off x="553155" y="830791"/>
            <a:ext cx="8229600" cy="5434542"/>
          </a:xfrm>
        </p:spPr>
      </p:pic>
      <p:sp>
        <p:nvSpPr>
          <p:cNvPr id="3" name="Rectangle 2">
            <a:extLst>
              <a:ext uri="{FF2B5EF4-FFF2-40B4-BE49-F238E27FC236}">
                <a16:creationId xmlns:a16="http://schemas.microsoft.com/office/drawing/2014/main" id="{3426A7C1-00C0-7B48-8CFA-BBD9668D8D68}"/>
              </a:ext>
            </a:extLst>
          </p:cNvPr>
          <p:cNvSpPr/>
          <p:nvPr/>
        </p:nvSpPr>
        <p:spPr>
          <a:xfrm>
            <a:off x="21224" y="20878"/>
            <a:ext cx="181886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p:txBody>
      </p:sp>
    </p:spTree>
    <p:extLst>
      <p:ext uri="{BB962C8B-B14F-4D97-AF65-F5344CB8AC3E}">
        <p14:creationId xmlns:p14="http://schemas.microsoft.com/office/powerpoint/2010/main" val="340437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D10A95-673A-48D1-989B-74EC5275CC31}"/>
              </a:ext>
            </a:extLst>
          </p:cNvPr>
          <p:cNvPicPr>
            <a:picLocks noChangeAspect="1"/>
          </p:cNvPicPr>
          <p:nvPr/>
        </p:nvPicPr>
        <p:blipFill>
          <a:blip r:embed="rId2"/>
          <a:stretch>
            <a:fillRect/>
          </a:stretch>
        </p:blipFill>
        <p:spPr>
          <a:xfrm>
            <a:off x="79022" y="979714"/>
            <a:ext cx="8906934" cy="5217886"/>
          </a:xfrm>
          <a:prstGeom prst="rect">
            <a:avLst/>
          </a:prstGeom>
        </p:spPr>
      </p:pic>
      <p:sp>
        <p:nvSpPr>
          <p:cNvPr id="3" name="Rectangle 2">
            <a:extLst>
              <a:ext uri="{FF2B5EF4-FFF2-40B4-BE49-F238E27FC236}">
                <a16:creationId xmlns:a16="http://schemas.microsoft.com/office/drawing/2014/main" id="{4BEA4BD7-DE2E-014A-9B4C-6741278C44D8}"/>
              </a:ext>
            </a:extLst>
          </p:cNvPr>
          <p:cNvSpPr/>
          <p:nvPr/>
        </p:nvSpPr>
        <p:spPr>
          <a:xfrm>
            <a:off x="21224" y="20878"/>
            <a:ext cx="181886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p:txBody>
      </p:sp>
    </p:spTree>
    <p:extLst>
      <p:ext uri="{BB962C8B-B14F-4D97-AF65-F5344CB8AC3E}">
        <p14:creationId xmlns:p14="http://schemas.microsoft.com/office/powerpoint/2010/main" val="51739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1E90-04E8-4C49-A22A-6DB48740FBB4}"/>
              </a:ext>
            </a:extLst>
          </p:cNvPr>
          <p:cNvSpPr>
            <a:spLocks noGrp="1"/>
          </p:cNvSpPr>
          <p:nvPr>
            <p:ph type="title"/>
          </p:nvPr>
        </p:nvSpPr>
        <p:spPr>
          <a:xfrm>
            <a:off x="107245" y="408193"/>
            <a:ext cx="5497688" cy="990600"/>
          </a:xfrm>
        </p:spPr>
        <p:txBody>
          <a:bodyPr anchor="ctr">
            <a:normAutofit/>
          </a:bodyPr>
          <a:lstStyle/>
          <a:p>
            <a:pPr>
              <a:lnSpc>
                <a:spcPct val="90000"/>
              </a:lnSpc>
            </a:pPr>
            <a:r>
              <a:rPr kumimoji="0" lang="en-US" sz="2000" b="1" i="0" u="none" strike="noStrike" kern="1200" cap="none" spc="0" normalizeH="0" baseline="0" noProof="0" dirty="0">
                <a:ln>
                  <a:noFill/>
                </a:ln>
                <a:effectLst/>
                <a:uLnTx/>
                <a:uFillTx/>
              </a:rPr>
              <a:t>Why different test provide different results?</a:t>
            </a:r>
            <a:endParaRPr lang="en-US" sz="2000" dirty="0"/>
          </a:p>
        </p:txBody>
      </p:sp>
      <p:graphicFrame>
        <p:nvGraphicFramePr>
          <p:cNvPr id="6" name="Table 5">
            <a:extLst>
              <a:ext uri="{FF2B5EF4-FFF2-40B4-BE49-F238E27FC236}">
                <a16:creationId xmlns:a16="http://schemas.microsoft.com/office/drawing/2014/main" id="{92587AC8-D2C1-F14D-9421-0E1BAEE3568D}"/>
              </a:ext>
            </a:extLst>
          </p:cNvPr>
          <p:cNvGraphicFramePr>
            <a:graphicFrameLocks noGrp="1"/>
          </p:cNvGraphicFramePr>
          <p:nvPr/>
        </p:nvGraphicFramePr>
        <p:xfrm>
          <a:off x="349953" y="1377597"/>
          <a:ext cx="4188177" cy="2911139"/>
        </p:xfrm>
        <a:graphic>
          <a:graphicData uri="http://schemas.openxmlformats.org/drawingml/2006/table">
            <a:tbl>
              <a:tblPr>
                <a:tableStyleId>{5C22544A-7EE6-4342-B048-85BDC9FD1C3A}</a:tableStyleId>
              </a:tblPr>
              <a:tblGrid>
                <a:gridCol w="1569482">
                  <a:extLst>
                    <a:ext uri="{9D8B030D-6E8A-4147-A177-3AD203B41FA5}">
                      <a16:colId xmlns:a16="http://schemas.microsoft.com/office/drawing/2014/main" val="1086031065"/>
                    </a:ext>
                  </a:extLst>
                </a:gridCol>
                <a:gridCol w="1647854">
                  <a:extLst>
                    <a:ext uri="{9D8B030D-6E8A-4147-A177-3AD203B41FA5}">
                      <a16:colId xmlns:a16="http://schemas.microsoft.com/office/drawing/2014/main" val="1874199293"/>
                    </a:ext>
                  </a:extLst>
                </a:gridCol>
                <a:gridCol w="970841">
                  <a:extLst>
                    <a:ext uri="{9D8B030D-6E8A-4147-A177-3AD203B41FA5}">
                      <a16:colId xmlns:a16="http://schemas.microsoft.com/office/drawing/2014/main" val="2710115913"/>
                    </a:ext>
                  </a:extLst>
                </a:gridCol>
              </a:tblGrid>
              <a:tr h="193208">
                <a:tc gridSpan="3">
                  <a:txBody>
                    <a:bodyPr/>
                    <a:lstStyle/>
                    <a:p>
                      <a:pPr algn="l" fontAlgn="b"/>
                      <a:r>
                        <a:rPr lang="en-US" sz="1200" b="1" u="none" strike="noStrike" dirty="0">
                          <a:effectLst/>
                        </a:rPr>
                        <a:t>t-Test: Two-Sample Assuming Unequal Variances</a:t>
                      </a:r>
                      <a:endParaRPr lang="en-US"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62583653"/>
                  </a:ext>
                </a:extLst>
              </a:tr>
              <a:tr h="205283">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4193010"/>
                  </a:ext>
                </a:extLst>
              </a:tr>
              <a:tr h="193208">
                <a:tc>
                  <a:txBody>
                    <a:bodyPr/>
                    <a:lstStyle/>
                    <a:p>
                      <a:pPr algn="ctr" fontAlgn="b"/>
                      <a:r>
                        <a:rPr lang="en-US" sz="1200" u="none" strike="noStrike">
                          <a:effectLst/>
                        </a:rPr>
                        <a:t> </a:t>
                      </a:r>
                      <a:endParaRPr lang="en-US" sz="12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Variable 1</a:t>
                      </a:r>
                      <a:endParaRPr lang="en-US" sz="12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Variable 2</a:t>
                      </a:r>
                      <a:endParaRPr lang="en-US" sz="12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902787"/>
                  </a:ext>
                </a:extLst>
              </a:tr>
              <a:tr h="193208">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22.09384289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28.44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8077338"/>
                  </a:ext>
                </a:extLst>
              </a:tr>
              <a:tr h="193208">
                <a:tc>
                  <a:txBody>
                    <a:bodyPr/>
                    <a:lstStyle/>
                    <a:p>
                      <a:pPr algn="l" fontAlgn="b"/>
                      <a:r>
                        <a:rPr lang="en-US" sz="1200" u="none" strike="noStrike">
                          <a:effectLst/>
                        </a:rPr>
                        <a:t>Variance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77.99296201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139.633059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2684661"/>
                  </a:ext>
                </a:extLst>
              </a:tr>
              <a:tr h="193208">
                <a:tc>
                  <a:txBody>
                    <a:bodyPr/>
                    <a:lstStyle/>
                    <a:p>
                      <a:pPr algn="l" fontAlgn="b"/>
                      <a:r>
                        <a:rPr lang="en-US" sz="1200" u="none" strike="noStrike" dirty="0">
                          <a:effectLst/>
                        </a:rPr>
                        <a:t>Observations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471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5043541"/>
                  </a:ext>
                </a:extLst>
              </a:tr>
              <a:tr h="193208">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873830"/>
                  </a:ext>
                </a:extLst>
              </a:tr>
              <a:tr h="356831">
                <a:tc>
                  <a:txBody>
                    <a:bodyPr/>
                    <a:lstStyle/>
                    <a:p>
                      <a:pPr algn="l" fontAlgn="b"/>
                      <a:r>
                        <a:rPr lang="en-US" sz="1200" u="none" strike="noStrike">
                          <a:effectLst/>
                        </a:rPr>
                        <a:t>Hypothesized Mean Difference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5101281"/>
                  </a:ext>
                </a:extLst>
              </a:tr>
              <a:tr h="193208">
                <a:tc>
                  <a:txBody>
                    <a:bodyPr/>
                    <a:lstStyle/>
                    <a:p>
                      <a:pPr algn="l" fontAlgn="b"/>
                      <a:r>
                        <a:rPr lang="en-US" sz="1200" u="none" strike="noStrike">
                          <a:effectLst/>
                        </a:rPr>
                        <a:t>df</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3916195"/>
                  </a:ext>
                </a:extLst>
              </a:tr>
              <a:tr h="193208">
                <a:tc>
                  <a:txBody>
                    <a:bodyPr/>
                    <a:lstStyle/>
                    <a:p>
                      <a:pPr algn="l" fontAlgn="b"/>
                      <a:r>
                        <a:rPr lang="en-US" sz="1200" u="none" strike="noStrike">
                          <a:effectLst/>
                        </a:rPr>
                        <a:t>t Stat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-3.113291313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232762"/>
                  </a:ext>
                </a:extLst>
              </a:tr>
              <a:tr h="193208">
                <a:tc>
                  <a:txBody>
                    <a:bodyPr/>
                    <a:lstStyle/>
                    <a:p>
                      <a:pPr algn="l" fontAlgn="b"/>
                      <a:r>
                        <a:rPr lang="en-US" sz="1200" u="none" strike="noStrike">
                          <a:effectLst/>
                        </a:rPr>
                        <a:t>P(T&lt;=t) one-tail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0.001780218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6542100"/>
                  </a:ext>
                </a:extLst>
              </a:tr>
              <a:tr h="193208">
                <a:tc>
                  <a:txBody>
                    <a:bodyPr/>
                    <a:lstStyle/>
                    <a:p>
                      <a:pPr algn="l" fontAlgn="b"/>
                      <a:r>
                        <a:rPr lang="en-US" sz="1200" u="none" strike="noStrike">
                          <a:effectLst/>
                        </a:rPr>
                        <a:t>t Critical one-tail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1.68709362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7192396"/>
                  </a:ext>
                </a:extLst>
              </a:tr>
              <a:tr h="193208">
                <a:tc>
                  <a:txBody>
                    <a:bodyPr/>
                    <a:lstStyle/>
                    <a:p>
                      <a:pPr algn="l" fontAlgn="b"/>
                      <a:r>
                        <a:rPr lang="en-US" sz="1200" u="none" strike="noStrike">
                          <a:effectLst/>
                        </a:rPr>
                        <a:t>P(T&lt;=t) two-tail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0.003560435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535451"/>
                  </a:ext>
                </a:extLst>
              </a:tr>
              <a:tr h="205283">
                <a:tc>
                  <a:txBody>
                    <a:bodyPr/>
                    <a:lstStyle/>
                    <a:p>
                      <a:pPr algn="l" fontAlgn="b"/>
                      <a:r>
                        <a:rPr lang="en-US" sz="1200" u="none" strike="noStrike">
                          <a:effectLst/>
                        </a:rPr>
                        <a:t>t Critical two-tail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2.026192463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9359527"/>
                  </a:ext>
                </a:extLst>
              </a:tr>
            </a:tbl>
          </a:graphicData>
        </a:graphic>
      </p:graphicFrame>
      <p:graphicFrame>
        <p:nvGraphicFramePr>
          <p:cNvPr id="8" name="Table 7">
            <a:extLst>
              <a:ext uri="{FF2B5EF4-FFF2-40B4-BE49-F238E27FC236}">
                <a16:creationId xmlns:a16="http://schemas.microsoft.com/office/drawing/2014/main" id="{925A377C-C904-5A4E-B7B5-6DA9DF5156D1}"/>
              </a:ext>
            </a:extLst>
          </p:cNvPr>
          <p:cNvGraphicFramePr>
            <a:graphicFrameLocks noGrp="1"/>
          </p:cNvGraphicFramePr>
          <p:nvPr/>
        </p:nvGraphicFramePr>
        <p:xfrm>
          <a:off x="4673239" y="1377599"/>
          <a:ext cx="4215347" cy="2892690"/>
        </p:xfrm>
        <a:graphic>
          <a:graphicData uri="http://schemas.openxmlformats.org/drawingml/2006/table">
            <a:tbl>
              <a:tblPr>
                <a:tableStyleId>{5C22544A-7EE6-4342-B048-85BDC9FD1C3A}</a:tableStyleId>
              </a:tblPr>
              <a:tblGrid>
                <a:gridCol w="1579664">
                  <a:extLst>
                    <a:ext uri="{9D8B030D-6E8A-4147-A177-3AD203B41FA5}">
                      <a16:colId xmlns:a16="http://schemas.microsoft.com/office/drawing/2014/main" val="3047456838"/>
                    </a:ext>
                  </a:extLst>
                </a:gridCol>
                <a:gridCol w="1671897">
                  <a:extLst>
                    <a:ext uri="{9D8B030D-6E8A-4147-A177-3AD203B41FA5}">
                      <a16:colId xmlns:a16="http://schemas.microsoft.com/office/drawing/2014/main" val="693598204"/>
                    </a:ext>
                  </a:extLst>
                </a:gridCol>
                <a:gridCol w="963786">
                  <a:extLst>
                    <a:ext uri="{9D8B030D-6E8A-4147-A177-3AD203B41FA5}">
                      <a16:colId xmlns:a16="http://schemas.microsoft.com/office/drawing/2014/main" val="3281232858"/>
                    </a:ext>
                  </a:extLst>
                </a:gridCol>
              </a:tblGrid>
              <a:tr h="188682">
                <a:tc gridSpan="3">
                  <a:txBody>
                    <a:bodyPr/>
                    <a:lstStyle/>
                    <a:p>
                      <a:pPr algn="l" fontAlgn="b"/>
                      <a:r>
                        <a:rPr lang="en-US" sz="1200" b="1" u="none" strike="noStrike" dirty="0">
                          <a:effectLst/>
                        </a:rPr>
                        <a:t>t-Test: Two-Sample Assuming Equal Variances</a:t>
                      </a:r>
                      <a:endParaRPr lang="en-US"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9545604"/>
                  </a:ext>
                </a:extLst>
              </a:tr>
              <a:tr h="200475">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0279205"/>
                  </a:ext>
                </a:extLst>
              </a:tr>
              <a:tr h="188682">
                <a:tc>
                  <a:txBody>
                    <a:bodyPr/>
                    <a:lstStyle/>
                    <a:p>
                      <a:pPr algn="ctr" fontAlgn="b"/>
                      <a:r>
                        <a:rPr lang="en-US" sz="1200" u="none" strike="noStrike">
                          <a:effectLst/>
                        </a:rPr>
                        <a:t> </a:t>
                      </a:r>
                      <a:endParaRPr lang="en-US" sz="12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Variable 1</a:t>
                      </a:r>
                      <a:endParaRPr lang="en-US" sz="12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Variable 2</a:t>
                      </a:r>
                      <a:endParaRPr lang="en-US" sz="12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5817499"/>
                  </a:ext>
                </a:extLst>
              </a:tr>
              <a:tr h="188682">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22.09384289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28.44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3187829"/>
                  </a:ext>
                </a:extLst>
              </a:tr>
              <a:tr h="188682">
                <a:tc>
                  <a:txBody>
                    <a:bodyPr/>
                    <a:lstStyle/>
                    <a:p>
                      <a:pPr algn="l" fontAlgn="b"/>
                      <a:r>
                        <a:rPr lang="en-US" sz="1200" u="none" strike="noStrike">
                          <a:effectLst/>
                        </a:rPr>
                        <a:t>Variance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77.99296201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139.633059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6759823"/>
                  </a:ext>
                </a:extLst>
              </a:tr>
              <a:tr h="188682">
                <a:tc>
                  <a:txBody>
                    <a:bodyPr/>
                    <a:lstStyle/>
                    <a:p>
                      <a:pPr algn="l" fontAlgn="b"/>
                      <a:r>
                        <a:rPr lang="en-US" sz="1200" u="none" strike="noStrike">
                          <a:effectLst/>
                        </a:rPr>
                        <a:t>Observations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471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914908"/>
                  </a:ext>
                </a:extLst>
              </a:tr>
              <a:tr h="188682">
                <a:tc>
                  <a:txBody>
                    <a:bodyPr/>
                    <a:lstStyle/>
                    <a:p>
                      <a:pPr algn="l" fontAlgn="b"/>
                      <a:r>
                        <a:rPr lang="en-US" sz="1200" u="none" strike="noStrike">
                          <a:effectLst/>
                        </a:rPr>
                        <a:t>Pooled Variance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82.15122251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4714689"/>
                  </a:ext>
                </a:extLst>
              </a:tr>
              <a:tr h="362634">
                <a:tc>
                  <a:txBody>
                    <a:bodyPr/>
                    <a:lstStyle/>
                    <a:p>
                      <a:pPr algn="l" fontAlgn="b"/>
                      <a:r>
                        <a:rPr lang="en-US" sz="1200" u="none" strike="noStrike">
                          <a:effectLst/>
                        </a:rPr>
                        <a:t>Hypothesized Mean Difference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5465627"/>
                  </a:ext>
                </a:extLst>
              </a:tr>
              <a:tr h="188682">
                <a:tc>
                  <a:txBody>
                    <a:bodyPr/>
                    <a:lstStyle/>
                    <a:p>
                      <a:pPr algn="l" fontAlgn="b"/>
                      <a:r>
                        <a:rPr lang="en-US" sz="1200" u="none" strike="noStrike">
                          <a:effectLst/>
                        </a:rPr>
                        <a:t>df</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1379650"/>
                  </a:ext>
                </a:extLst>
              </a:tr>
              <a:tr h="188682">
                <a:tc>
                  <a:txBody>
                    <a:bodyPr/>
                    <a:lstStyle/>
                    <a:p>
                      <a:pPr algn="l" fontAlgn="b"/>
                      <a:r>
                        <a:rPr lang="en-US" sz="1200" u="none" strike="noStrike">
                          <a:effectLst/>
                        </a:rPr>
                        <a:t>t Stat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-3.996437466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8197358"/>
                  </a:ext>
                </a:extLst>
              </a:tr>
              <a:tr h="188682">
                <a:tc>
                  <a:txBody>
                    <a:bodyPr/>
                    <a:lstStyle/>
                    <a:p>
                      <a:pPr algn="l" fontAlgn="b"/>
                      <a:r>
                        <a:rPr lang="en-US" sz="1200" u="none" strike="noStrike">
                          <a:effectLst/>
                        </a:rPr>
                        <a:t>P(T&lt;=t) one-tail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3.69531E-05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2531094"/>
                  </a:ext>
                </a:extLst>
              </a:tr>
              <a:tr h="188682">
                <a:tc>
                  <a:txBody>
                    <a:bodyPr/>
                    <a:lstStyle/>
                    <a:p>
                      <a:pPr algn="l" fontAlgn="b"/>
                      <a:r>
                        <a:rPr lang="en-US" sz="1200" u="none" strike="noStrike">
                          <a:effectLst/>
                        </a:rPr>
                        <a:t>t Critical one-tail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1.647882577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8465245"/>
                  </a:ext>
                </a:extLst>
              </a:tr>
              <a:tr h="188682">
                <a:tc>
                  <a:txBody>
                    <a:bodyPr/>
                    <a:lstStyle/>
                    <a:p>
                      <a:pPr algn="l" fontAlgn="b"/>
                      <a:r>
                        <a:rPr lang="en-US" sz="1200" u="none" strike="noStrike">
                          <a:effectLst/>
                        </a:rPr>
                        <a:t>P(T&lt;=t) two-tail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7.39062E-05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8432566"/>
                  </a:ext>
                </a:extLst>
              </a:tr>
              <a:tr h="200475">
                <a:tc>
                  <a:txBody>
                    <a:bodyPr/>
                    <a:lstStyle/>
                    <a:p>
                      <a:pPr algn="l" fontAlgn="b"/>
                      <a:r>
                        <a:rPr lang="en-US" sz="1200" u="none" strike="noStrike">
                          <a:effectLst/>
                        </a:rPr>
                        <a:t>t Critical two-tail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1.964682003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8501823"/>
                  </a:ext>
                </a:extLst>
              </a:tr>
            </a:tbl>
          </a:graphicData>
        </a:graphic>
      </p:graphicFrame>
      <p:sp>
        <p:nvSpPr>
          <p:cNvPr id="11" name="Rectangle 10">
            <a:extLst>
              <a:ext uri="{FF2B5EF4-FFF2-40B4-BE49-F238E27FC236}">
                <a16:creationId xmlns:a16="http://schemas.microsoft.com/office/drawing/2014/main" id="{C04338D4-F4FF-B84A-9776-D0494F8ABAE9}"/>
              </a:ext>
            </a:extLst>
          </p:cNvPr>
          <p:cNvSpPr/>
          <p:nvPr/>
        </p:nvSpPr>
        <p:spPr>
          <a:xfrm>
            <a:off x="4572000" y="4449349"/>
            <a:ext cx="4316586" cy="2031325"/>
          </a:xfrm>
          <a:prstGeom prst="rect">
            <a:avLst/>
          </a:prstGeom>
        </p:spPr>
        <p:txBody>
          <a:bodyPr wrap="square">
            <a:spAutoFit/>
          </a:bodyPr>
          <a:lstStyle/>
          <a:p>
            <a:r>
              <a:rPr lang="en-US" sz="1600" dirty="0"/>
              <a:t> Tukey multiple comparisons of means</a:t>
            </a:r>
          </a:p>
          <a:p>
            <a:r>
              <a:rPr lang="en-US" sz="1600" dirty="0"/>
              <a:t>    95% family-wise confidence level</a:t>
            </a:r>
          </a:p>
          <a:p>
            <a:endParaRPr lang="en-US" sz="1600" dirty="0"/>
          </a:p>
          <a:p>
            <a:r>
              <a:rPr lang="en-US" sz="1400" dirty="0"/>
              <a:t>Fit: </a:t>
            </a:r>
            <a:r>
              <a:rPr lang="en-US" sz="1400" dirty="0" err="1"/>
              <a:t>aov</a:t>
            </a:r>
            <a:r>
              <a:rPr lang="en-US" sz="1400" dirty="0"/>
              <a:t>(formula = </a:t>
            </a:r>
            <a:r>
              <a:rPr lang="en-US" sz="1400" dirty="0" err="1"/>
              <a:t>medv</a:t>
            </a:r>
            <a:r>
              <a:rPr lang="en-US" sz="1400" dirty="0"/>
              <a:t> ~ </a:t>
            </a:r>
            <a:r>
              <a:rPr lang="en-US" sz="1400" dirty="0" err="1"/>
              <a:t>chas</a:t>
            </a:r>
            <a:r>
              <a:rPr lang="en-US" sz="1400" dirty="0"/>
              <a:t>, data = Boston)</a:t>
            </a:r>
          </a:p>
          <a:p>
            <a:endParaRPr lang="en-US" sz="1600" dirty="0"/>
          </a:p>
          <a:p>
            <a:r>
              <a:rPr lang="en-US" sz="1600" dirty="0"/>
              <a:t>$</a:t>
            </a:r>
            <a:r>
              <a:rPr lang="en-US" sz="1600" dirty="0" err="1"/>
              <a:t>chas</a:t>
            </a:r>
            <a:endParaRPr lang="en-US" sz="1600" dirty="0"/>
          </a:p>
          <a:p>
            <a:r>
              <a:rPr lang="en-US" sz="1600" dirty="0"/>
              <a:t>        diff          </a:t>
            </a:r>
            <a:r>
              <a:rPr lang="en-US" sz="1600" dirty="0" err="1"/>
              <a:t>lwr</a:t>
            </a:r>
            <a:r>
              <a:rPr lang="en-US" sz="1600" dirty="0"/>
              <a:t>           </a:t>
            </a:r>
            <a:r>
              <a:rPr lang="en-US" sz="1600" dirty="0" err="1"/>
              <a:t>upr</a:t>
            </a:r>
            <a:r>
              <a:rPr lang="en-US" sz="1600" dirty="0"/>
              <a:t>          p adj</a:t>
            </a:r>
          </a:p>
          <a:p>
            <a:r>
              <a:rPr lang="en-US" sz="1600" dirty="0"/>
              <a:t>1-0 6.346157 3.226333 9.465981 7.39e-05</a:t>
            </a:r>
          </a:p>
        </p:txBody>
      </p:sp>
      <p:sp>
        <p:nvSpPr>
          <p:cNvPr id="19" name="Curved Up Arrow 18">
            <a:extLst>
              <a:ext uri="{FF2B5EF4-FFF2-40B4-BE49-F238E27FC236}">
                <a16:creationId xmlns:a16="http://schemas.microsoft.com/office/drawing/2014/main" id="{E2F43BB8-A907-054C-BCAA-074E98A26637}"/>
              </a:ext>
            </a:extLst>
          </p:cNvPr>
          <p:cNvSpPr/>
          <p:nvPr/>
        </p:nvSpPr>
        <p:spPr>
          <a:xfrm rot="15656951">
            <a:off x="7339438" y="4759993"/>
            <a:ext cx="2567000" cy="56637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8ABD80DB-BDD9-BA45-B055-9E815C1FC40C}"/>
              </a:ext>
            </a:extLst>
          </p:cNvPr>
          <p:cNvSpPr/>
          <p:nvPr/>
        </p:nvSpPr>
        <p:spPr>
          <a:xfrm>
            <a:off x="311859" y="4291655"/>
            <a:ext cx="4226271" cy="2523768"/>
          </a:xfrm>
          <a:prstGeom prst="rect">
            <a:avLst/>
          </a:prstGeom>
        </p:spPr>
        <p:txBody>
          <a:bodyPr wrap="square">
            <a:spAutoFit/>
          </a:bodyPr>
          <a:lstStyle/>
          <a:p>
            <a:r>
              <a:rPr lang="en-US" sz="1200" dirty="0" err="1"/>
              <a:t>t.test</a:t>
            </a:r>
            <a:r>
              <a:rPr lang="en-US" sz="1200" dirty="0"/>
              <a:t>(</a:t>
            </a:r>
            <a:r>
              <a:rPr lang="en-US" sz="1200" dirty="0" err="1"/>
              <a:t>Boston.df.onriver$medv,Boston.df.offriver$medv</a:t>
            </a:r>
            <a:r>
              <a:rPr lang="en-US" sz="1200" dirty="0"/>
              <a:t>)</a:t>
            </a:r>
            <a:endParaRPr lang="en-US" dirty="0"/>
          </a:p>
          <a:p>
            <a:r>
              <a:rPr lang="en-US" dirty="0"/>
              <a:t>	</a:t>
            </a:r>
            <a:r>
              <a:rPr lang="en-US" sz="1600" dirty="0"/>
              <a:t>Welch Two Sample t-test</a:t>
            </a:r>
          </a:p>
          <a:p>
            <a:endParaRPr lang="en-US" sz="1600" dirty="0"/>
          </a:p>
          <a:p>
            <a:r>
              <a:rPr lang="en-US" sz="1200" dirty="0"/>
              <a:t>data:  </a:t>
            </a:r>
            <a:r>
              <a:rPr lang="en-US" sz="1200" dirty="0" err="1"/>
              <a:t>Boston.df.onriver$medv</a:t>
            </a:r>
            <a:r>
              <a:rPr lang="en-US" sz="1200" dirty="0"/>
              <a:t> and </a:t>
            </a:r>
            <a:r>
              <a:rPr lang="en-US" sz="1200" dirty="0" err="1"/>
              <a:t>Boston.df.offriver$medv</a:t>
            </a:r>
            <a:endParaRPr lang="en-US" sz="1200" dirty="0"/>
          </a:p>
          <a:p>
            <a:r>
              <a:rPr lang="en-US" sz="1600" dirty="0"/>
              <a:t>t = 3.1133, df = 36.876, p-value = 0.003567</a:t>
            </a:r>
          </a:p>
          <a:p>
            <a:r>
              <a:rPr lang="en-US" sz="1200" dirty="0"/>
              <a:t>alternative hypothesis: true difference in means is not equal to 0</a:t>
            </a:r>
          </a:p>
          <a:p>
            <a:r>
              <a:rPr lang="en-US" sz="1200" dirty="0"/>
              <a:t>95 percent confidence interval:</a:t>
            </a:r>
          </a:p>
          <a:p>
            <a:r>
              <a:rPr lang="en-US" sz="1200" dirty="0"/>
              <a:t>  2.215483 10.476831</a:t>
            </a:r>
          </a:p>
          <a:p>
            <a:r>
              <a:rPr lang="en-US" sz="1200" dirty="0"/>
              <a:t>sample estimates:</a:t>
            </a:r>
          </a:p>
          <a:p>
            <a:r>
              <a:rPr lang="en-US" sz="1200" dirty="0"/>
              <a:t>mean of x mean of y </a:t>
            </a:r>
          </a:p>
          <a:p>
            <a:r>
              <a:rPr lang="en-US" sz="1200" dirty="0"/>
              <a:t> 28.44000  22.09384 </a:t>
            </a:r>
          </a:p>
        </p:txBody>
      </p:sp>
      <p:sp>
        <p:nvSpPr>
          <p:cNvPr id="21" name="Curved Up Arrow 20">
            <a:extLst>
              <a:ext uri="{FF2B5EF4-FFF2-40B4-BE49-F238E27FC236}">
                <a16:creationId xmlns:a16="http://schemas.microsoft.com/office/drawing/2014/main" id="{D351785A-F50D-E640-8ABD-1EE1B7F86B4B}"/>
              </a:ext>
            </a:extLst>
          </p:cNvPr>
          <p:cNvSpPr/>
          <p:nvPr/>
        </p:nvSpPr>
        <p:spPr>
          <a:xfrm rot="15656951">
            <a:off x="3640630" y="4440348"/>
            <a:ext cx="1488648" cy="34876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061367E4-8A0F-5541-9E10-2620FDF0EDA2}"/>
              </a:ext>
            </a:extLst>
          </p:cNvPr>
          <p:cNvSpPr/>
          <p:nvPr/>
        </p:nvSpPr>
        <p:spPr>
          <a:xfrm>
            <a:off x="6615287" y="582986"/>
            <a:ext cx="2421468" cy="615553"/>
          </a:xfrm>
          <a:prstGeom prst="rect">
            <a:avLst/>
          </a:prstGeom>
        </p:spPr>
        <p:txBody>
          <a:bodyPr wrap="square">
            <a:spAutoFit/>
          </a:bodyPr>
          <a:lstStyle/>
          <a:p>
            <a:pPr lvl="0"/>
            <a:r>
              <a:rPr lang="en-US" dirty="0"/>
              <a:t>  </a:t>
            </a:r>
            <a:r>
              <a:rPr lang="en-US" sz="1600" b="1" dirty="0"/>
              <a:t>H</a:t>
            </a:r>
            <a:r>
              <a:rPr lang="en-US" sz="1600" b="1" baseline="-25000" dirty="0"/>
              <a:t>0</a:t>
            </a:r>
            <a:r>
              <a:rPr lang="en-US" sz="1600" b="1" dirty="0"/>
              <a:t> : Equal Means</a:t>
            </a:r>
          </a:p>
          <a:p>
            <a:pPr lvl="0"/>
            <a:r>
              <a:rPr lang="en-US" sz="1600" b="1" dirty="0"/>
              <a:t>   H</a:t>
            </a:r>
            <a:r>
              <a:rPr lang="en-US" sz="1600" b="1" baseline="-25000" dirty="0"/>
              <a:t>a </a:t>
            </a:r>
            <a:r>
              <a:rPr lang="en-US" sz="1600" b="1" dirty="0"/>
              <a:t>: Different Means </a:t>
            </a:r>
          </a:p>
        </p:txBody>
      </p:sp>
    </p:spTree>
    <p:extLst>
      <p:ext uri="{BB962C8B-B14F-4D97-AF65-F5344CB8AC3E}">
        <p14:creationId xmlns:p14="http://schemas.microsoft.com/office/powerpoint/2010/main" val="2390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1"/>
          </p:nvPr>
        </p:nvSpPr>
        <p:spPr>
          <a:xfrm>
            <a:off x="295129" y="372946"/>
            <a:ext cx="8024781" cy="1313582"/>
          </a:xfrm>
        </p:spPr>
        <p:txBody>
          <a:bodyPr>
            <a:normAutofit/>
          </a:bodyPr>
          <a:lstStyle/>
          <a:p>
            <a:pPr marL="0" indent="0">
              <a:buNone/>
            </a:pPr>
            <a:r>
              <a:rPr lang="en-US" sz="4000" b="1" dirty="0"/>
              <a:t>Z  and T Distribution</a:t>
            </a:r>
          </a:p>
        </p:txBody>
      </p:sp>
      <p:pic>
        <p:nvPicPr>
          <p:cNvPr id="8" name="Picture 7">
            <a:extLst>
              <a:ext uri="{FF2B5EF4-FFF2-40B4-BE49-F238E27FC236}">
                <a16:creationId xmlns:a16="http://schemas.microsoft.com/office/drawing/2014/main" id="{CB792C9D-1D13-C445-87AC-22C5B460BCC1}"/>
              </a:ext>
            </a:extLst>
          </p:cNvPr>
          <p:cNvPicPr>
            <a:picLocks noChangeAspect="1"/>
          </p:cNvPicPr>
          <p:nvPr/>
        </p:nvPicPr>
        <p:blipFill>
          <a:blip r:embed="rId2"/>
          <a:stretch>
            <a:fillRect/>
          </a:stretch>
        </p:blipFill>
        <p:spPr>
          <a:xfrm>
            <a:off x="1749821" y="1318284"/>
            <a:ext cx="5644358" cy="4950590"/>
          </a:xfrm>
          <a:prstGeom prst="rect">
            <a:avLst/>
          </a:prstGeom>
        </p:spPr>
      </p:pic>
    </p:spTree>
    <p:extLst>
      <p:ext uri="{BB962C8B-B14F-4D97-AF65-F5344CB8AC3E}">
        <p14:creationId xmlns:p14="http://schemas.microsoft.com/office/powerpoint/2010/main" val="294384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22317</TotalTime>
  <Words>3785</Words>
  <Application>Microsoft Macintosh PowerPoint</Application>
  <PresentationFormat>On-screen Show (4:3)</PresentationFormat>
  <Paragraphs>967</Paragraphs>
  <Slides>50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Garamond</vt:lpstr>
      <vt:lpstr>Wingdings</vt:lpstr>
      <vt:lpstr>Clarity</vt:lpstr>
      <vt:lpstr>Analytics FOR BUSINESS Intelligence</vt:lpstr>
      <vt:lpstr>Course Planning</vt:lpstr>
      <vt:lpstr>To Review:</vt:lpstr>
      <vt:lpstr>Is the median value of owner- occupied homes different between the neighborhoods next to the Charles river and the ones not next to the river?</vt:lpstr>
      <vt:lpstr>Visualizations :</vt:lpstr>
      <vt:lpstr>PowerPoint Presentation</vt:lpstr>
      <vt:lpstr>PowerPoint Presentation</vt:lpstr>
      <vt:lpstr>Why different test provide different results?</vt:lpstr>
      <vt:lpstr>PowerPoint Presentation</vt:lpstr>
      <vt:lpstr>PowerPoint Presentation</vt:lpstr>
      <vt:lpstr>PowerPoint Presentation</vt:lpstr>
      <vt:lpstr>PowerPoint Presentation</vt:lpstr>
      <vt:lpstr>PowerPoint Presentation</vt:lpstr>
      <vt:lpstr>How to Sample Badly 6 (answer) </vt:lpstr>
      <vt:lpstr>Can You Trust a Sample? (answer)</vt:lpstr>
      <vt:lpstr>From Sample to Population 7 (answer)</vt:lpstr>
      <vt:lpstr>Sampling Variability 5 (answer)</vt:lpstr>
      <vt:lpstr>Sampling from Large Populations (answer)</vt:lpstr>
      <vt:lpstr>Nonsampling Errors 2 (answer)</vt:lpstr>
      <vt:lpstr>Sample Design in the Real World 5 (answer) </vt:lpstr>
      <vt:lpstr>How to Sample Badly 1 (answer)</vt:lpstr>
      <vt:lpstr>Simple Random Samples 1 (answer)</vt:lpstr>
      <vt:lpstr>From Sample to Population 1 (answer)</vt:lpstr>
      <vt:lpstr>Project due 10/27:</vt:lpstr>
      <vt:lpstr>To Review:</vt:lpstr>
      <vt:lpstr>Types of Models </vt:lpstr>
      <vt:lpstr>                                       Linear Regression</vt:lpstr>
      <vt:lpstr>                                       Error Discussion</vt:lpstr>
      <vt:lpstr>Model Diagnostics, Significance and Fit</vt:lpstr>
      <vt:lpstr>Multiple Linear Regression</vt:lpstr>
      <vt:lpstr>Modeling the MPG using the Auto data Correlations</vt:lpstr>
      <vt:lpstr>Checking linearity</vt:lpstr>
      <vt:lpstr>Include Weight in the model</vt:lpstr>
      <vt:lpstr>Is there a pattern on the residuals?</vt:lpstr>
      <vt:lpstr>Are there. Outliers?</vt:lpstr>
      <vt:lpstr>Homoscedasticity or heteroscedasticity?</vt:lpstr>
      <vt:lpstr>Large leverage points or very influential points?</vt:lpstr>
      <vt:lpstr>Next steps: </vt:lpstr>
      <vt:lpstr>Adding displacement to the model</vt:lpstr>
      <vt:lpstr>Adding horsepower</vt:lpstr>
      <vt:lpstr>Adding acceleration. Would you include year?</vt:lpstr>
      <vt:lpstr>Using a step forward </vt:lpstr>
      <vt:lpstr>Explore forward step-wise model</vt:lpstr>
      <vt:lpstr>Explore forward step-wise model</vt:lpstr>
      <vt:lpstr>Check on Residuals</vt:lpstr>
      <vt:lpstr>Check on Residuals</vt:lpstr>
      <vt:lpstr>Can cylinders be included in the model?</vt:lpstr>
      <vt:lpstr>Large Leverage Point:</vt:lpstr>
      <vt:lpstr>To Do:</vt:lpstr>
      <vt:lpstr>Model Accuracy on Testing Set or Hold-out period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FOR BUSINESS Intelligence</dc:title>
  <dc:creator>Nuria Diaz-Tena</dc:creator>
  <cp:lastModifiedBy>Nuria Diaz-Tena</cp:lastModifiedBy>
  <cp:revision>60</cp:revision>
  <dcterms:created xsi:type="dcterms:W3CDTF">2021-08-28T13:56:49Z</dcterms:created>
  <dcterms:modified xsi:type="dcterms:W3CDTF">2021-10-13T00:55:44Z</dcterms:modified>
</cp:coreProperties>
</file>